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6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Roboto Light" panose="02000000000000000000" pitchFamily="2" charset="0"/>
      <p:regular r:id="rId69"/>
      <p:bold r:id="rId70"/>
      <p:italic r:id="rId71"/>
      <p:boldItalic r:id="rId72"/>
    </p:embeddedFont>
    <p:embeddedFont>
      <p:font typeface="Roboto Medium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E6BCBA-AEE7-4C30-AAAD-D4F55D72C083}">
  <a:tblStyle styleId="{27E6BCBA-AEE7-4C30-AAAD-D4F55D72C0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delSld">
      <pc:chgData name="Zonghua Gu" userId="9a7e1853e1951ef5" providerId="LiveId" clId="{CF1FAA12-072C-4ED5-BA76-0FFFAEFDB88A}" dt="2025-12-31T12:32:26.981" v="0" actId="47"/>
      <pc:docMkLst>
        <pc:docMk/>
      </pc:docMkLst>
      <pc:sldChg chg="del">
        <pc:chgData name="Zonghua Gu" userId="9a7e1853e1951ef5" providerId="LiveId" clId="{CF1FAA12-072C-4ED5-BA76-0FFFAEFDB88A}" dt="2025-12-31T12:32:26.981" v="0" actId="47"/>
        <pc:sldMkLst>
          <pc:docMk/>
          <pc:sldMk cId="0" sldId="256"/>
        </pc:sldMkLst>
      </pc:sldChg>
      <pc:sldMasterChg chg="delSldLayout">
        <pc:chgData name="Zonghua Gu" userId="9a7e1853e1951ef5" providerId="LiveId" clId="{CF1FAA12-072C-4ED5-BA76-0FFFAEFDB88A}" dt="2025-12-31T12:32:26.981" v="0" actId="47"/>
        <pc:sldMasterMkLst>
          <pc:docMk/>
          <pc:sldMasterMk cId="0" sldId="2147483670"/>
        </pc:sldMasterMkLst>
        <pc:sldLayoutChg chg="del">
          <pc:chgData name="Zonghua Gu" userId="9a7e1853e1951ef5" providerId="LiveId" clId="{CF1FAA12-072C-4ED5-BA76-0FFFAEFDB88A}" dt="2025-12-31T12:32:26.981" v="0" actId="47"/>
          <pc:sldLayoutMkLst>
            <pc:docMk/>
            <pc:sldMasterMk cId="0" sldId="2147483670"/>
            <pc:sldLayoutMk cId="0" sldId="214748364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pv4.potaroo.net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ntl/en/ipv6/statistics.html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879dbf29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879dbf29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we will start with that first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0:27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where we talk all about link State protocol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879dbf297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879dbf297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how do we do that that's step one here I've actually broken it down into two substeps one is you should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11:12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out who your neighbors are and then you should tell everyone else about your neighbors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879dbf297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879dbf297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let's see that in action and remember the ultimate goal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routers R1 R2 and R3 to learn about the full topology they want the picture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we are seeing namely that they are connected in a chain so the first thing you should do is figure out who you 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directly connected to who's to my left who's to my right who are all the people who are one link away from me and that's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11:37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so bad if you want to know who your neighbor is you just walk up to them and say hello that's the intuition so let's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11:43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that R1 wakes up and it see it has one outgoing link that way so it's going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send a hello packet that way don't know where it's going but we'll just say hello I'm R1 send along this particular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port and it'll eventually reach R2 R2 will also do the same thing it has two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12:00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links connected to it so it will send hello I am R2 out of both of those links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12:05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then R3 will send hello I'm R3 out of its one and only link and if I finish this job and everyone exchanges H then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R1 now knows my neighbors R2 because I received a hello from R2 R2 knows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neighbors are R1 and R3 because it received hellos from R1 and R3 and R3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knows that his neighbor is R2 because it received a hello from R2 so it works pretty much like you'd expect and 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 we do have to watch out for just like in distance Vector this is a best effort Network things can get dropped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12:37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people can leave the network because topologies can change and we fix all of that using the same little trick we did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12:43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which is the periodically send these hellos so send the same packet every five seconds if someone stopped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saying hello they probably left so that's our super simple way to guarantee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and adapt to changing Networks one thing to notice though this helps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learn your direct neighbors it does not help you learn indirect neighbors so for example R1 at this point it knows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its neighbor is R2 but it does not know about people further in the network like R3 so we haven't solved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yet but we'll do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879dbf297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879dbf297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now let's do the Second Step the second step is to tell everyone else about your neighbor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relationships and the way that you'll do this is you'll Flood information across the network so you have a piece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that you care about namely that R1 and R2 are neighbors here's R1 here's R2 we are neighbors we learned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from the previous step and since this is a useful piece of information that we want everybody to know remember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ultimate goal is to get everyone a full picture of the network this is information that everyone wants to know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what we do is we just flood it out of every link that we have I hypthetically if R1 had a bunch of links what it would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is it would send this exact packet out of every single link tell the world that R1 and R2 are neighbors and if R2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hears the same thing it will also blast this information to everyone and if R3 hears this information it will also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blast it to everyone so by having this information propagate through the network anytime you hear a piece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that says please tell everyone this fact you send it to everyone you know all of your direct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neighbors if you repeat this enough times this piece of information should spread to everybody across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that's sometimes called flooding so this one also works kind of like you'd expect any neighborly relationship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know about you your neighbor and you two are neighbors that's information that you want to tell everyone so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flooded across the network and if everybody does this hopefully you end up learning all of the neighbor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relationships and that allows you to reconstruct the full Network graph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879dbf29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879dbf29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one we have to be really careful about and that's avoiding infinite flooding so let's take a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 an example where flooding can go wrong so let's say R1 and R2 both have some piece of information it's 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somewhere else in the network I haven't shown where it's from but let's say that R1 knows that R5 and R9 are neighbors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a fact that everyone should know so R1 receives this information and sends it to everyone that is directly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connected to which includes R2 and R2 hears this information and says that's a piece of information that everyone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should know so I will also blast it out to all of my neighbors and then R1 gets this and blast it out to all of 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neighbors and r two gets it and blast it to all of his neighbors do you see the problem here this packet is going to get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forwarded back and forth between them forever and that's going to waste a lot of bandwidth and it's very pointless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given that they both know this information already so we have to avoid a problem like this and sometimes they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call it infinite flooding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879dbf29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879dbf29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this animation make any sense or am I just hallucinating?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infinite flooding gets even worse 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16:43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there's a loop so this SL is a little bit hard to follow but it the idea hopefully is clear so let's say that R1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16:50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has a piece of information that it wants to tell everyone so it sends it to all of its neighbors R2 and R3 at this point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16:56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R2 has the information and must flood it R3 has the information and must flood so what does R2 do it floods it to both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neighbors what does R3 do it also floods it to both of its neighbors so 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stare at this a little bit carefully what happened on this next time step is R1 got that message twice R2 and R3 R2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got the message from R3 R3 got the message from R2 so everyone has a copy of this message and they have to send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 further so R1 got the message twice so it needs to blast it out once twice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R2 got the message once so it has to blast it at once R3 got the message once so it has to flood it once this is going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blow up very quickly so now at this point from this green time step we 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 that R1 received the packet twice R2 received the packet once twice three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times and R3 received the packet once twice three times so if you receive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three of those packets you got to send it out three different times at least according to the protocol we've seen so far when you receive a piece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send it to all your neighbors so R1 sends out two copies R2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sends out three copies R3 sends out three copies this is blowing up very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quickly so when you have a loop in the topology like this what actually happens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packet gets Amplified one copy gets two copies which then blows up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copies and so on and so forth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879dbf297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879dbf297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this picture doesn't make sense I tried to draw a different one so let me know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this is better here's a picture where r one has the packet and it sends it to R2 and R3 so just for this slide only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I'm using links in a slightly different way this uh line means that R1 sent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message to R2 it's not that R1 has a link to R2 although it does this is just R1 sending the packet to its neighbor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 what does R2 do R2 sends the packet to R1 and R3 and R3 receives the packet sends it to R1 and R2 again this tree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a network it's just showing you who sends packets to whom so R3 sends a packet to one of two R2 sends a packet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one and three when R1 receives the packet it sends to its neighbors when R3 sends it receives the packet it sends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neighbors when R1 receives the packet it sends to its neighbors when R2 receives the packet it sends to its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neighbors and this goes on for a very long time and you can see a single advertisement blowing up as it gets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forwarded around in a loop because of this amplification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so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879dbf297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7879dbf297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the solution to this amplification and infinite flooding problem is to not send packets if you've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seen them before so if you receive a packet twice you should flood it the first time but don't flood it the second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so that's that's all we got to do and if you go back to the loop topology and we try the same amplification trick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not going to work anymore if we only send a packet once so R1 has 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advertisement and it remembers I've seen this before now it sends out the advertisement to R2 and R3 R2 now has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it so it checks off the fact that it's seen this advertisement before and sends a copy to R1 and R3 and then R3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receives the advertisement from R1 says yeah I've seen it before and sends it to R1 nr2 and at this point because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has seen it before they are not going to resend the advertisement again so all you have to do is just keep track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advertisements that you have seen before if you've already seen them do not resend them because you will end 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infinite flooding and how do you keep track of packets that you've seen before you have to add some sort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identifier for example maybe add a Tim stamp in the advertisements and say R2 and R3 are neighbors this message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sent at this particular time and if you see that exact same message with the exact same timestamp don't send it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time or you can use sequence numbers or something else that uniquely identifies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879dbf297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7879dbf297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couple more things we need to fix about link State before we're all done so we have avoided the infinite Loop problem uh and the infinite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21:37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advertisement problem one more thing we need to fix is that the network is best effort and updates can get dropped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21:44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would be bad because if updates get dropped people have different views of the topology and the paths might 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21:50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invalid so to fix this we play our usual trick of periodically resending advertisements one thing to note by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21:57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way the checking of duplicate advertisements this avoids infinite flooding where a single advertisement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gets flooded forever but periodically you do have to reflood it so infinite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advertisements means that without any sort of time constraint you're just flooding this thing as fast as you possibly can creating tons and tons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copies and adding a time stamp solves that but even with the time stamp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still have to resend the update every five seconds or so so for example you might have an advertisement that says R5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R9 are neighbors written at 6:30 pm and that gets flooded out and no one ref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floods it avoiding infinite looping but then at 6:35 five minutes later you have to restate that R5 and R9 are neighbors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send that out that gets flooded all over again but you don't want to infinite flood any of them so 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individual advertisement should get Amplified and infinite looped or infinite advertised but you still have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periodically resend them every couple of minutes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7879dbf297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7879dbf297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we'll quickly talk about convergence because remember that the network topology can change links can go down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hosts can join they can leave and this can actually cause routes to temporarily be invalid it's kind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similar to what you saw on the distance Vector protocol when something changes about the network the routing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becomes invalid and we have to wait a little bit for the routing to converge again to a new valid state so when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breaks everyone has to take some time to adjust to the failure and only after everyone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adjusts do we arrive at a new steady state and a new valid routing State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exact same pattern happens in link State protocols so for example let's say that the a to R3 link goes down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say R3 knows about it but at this point R1 doesn't know about it yet maybe r1's further away and it hasn't heard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link going down yet so r1's picture is that all four links are valid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in that case if it needs to compute the shortest path to a it might perhaps compute R1 R3 a the path in blue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we'll forward packets to R3 by contrast R3 knows that the link has gone down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because it knows about that fact so it will instead using its full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network compute this path in red and its next top will be R1 and we are once again in a loop R1 sends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packets to R3 R3 sends packets to R1 this will eventually get fixed once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about this dead link propagates to everyone else but for now it is not fixed and we have a routing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Loop until everyone reestablishes agreement of what the network graph looks like so this can happen sometimes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like in the distance Vector protocol and we have to deal with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787eb72cc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787eb72cc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to quickly summarize link State versus dist inspector link State I would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say is probably the simpler of the two protocols if you think about how long it took us to explain one distance Vector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took like two hours to explain link state has taken 25 minutes in counting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I think it's somewhat simpler there are some details though to make sure that it actually works and that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don't run into bugs like infinite advertisements but at a very high level everyone floods the information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receive this gives everyone a global map of the network and everyone independently runs their own shortest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path algorithm to compute the next tops and to compare which which one is better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one you might want to use here are some reasons why you might want to choose one over the other so one 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nice about link state is that routers have a bit of control over the path that they choose so for example 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really dislike R2 for some reason not sure why you would but if R1 thinks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really hate R2 it can just send packets using R3 because it has a full picture of the network by contrast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distance Vector you have to trust what your neighbor says if your neighbor says I can reach with path two but I 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reach a with cost two you have to trust what they say maybe they have a bug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gets introduced and now you're stuck using incorrect information you don't know what path they're using so link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26:12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State because you have a global picture of the network you get a little bit more control over what path you want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choose and compare with distance Vector where you receive advertisements from your neighbors you're not sure 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they're accurate or not you're not sure exactly what happens to the packet after the next top you just have to trust what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say and pick whatever you think is best and arguably this one is kind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debatable and depends on your network topology there are some cases where links made is a little bit better 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converging and the idea would be that in distance Vector the propagation involves computation at every single step so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propagate information that a link has gone down you send poison and you have to wait a little bit for everyone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 and update their forwarding tables with a new poison and then they send out that that poison we have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wait a little bit for all those routers to accept the poison change their forwarding tables and send out 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poison so there's a bit of computation and depending on how slow your routers are maybe that computation slows down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27:12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propagation and by contrast in link State when something goes down that information can propagate faster because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just say links down and the next router says oh links down let me tell my friends links down and they receive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links down message and they tell their friends so forth so they don't have to stop and compute things before they tell their neighbors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again not always true kind of depends on how fast your routers are at Computing New Paths but under certain assumptions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could be the case that link state is a little bit more efficient in real life which do people use turns out it's often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mixture of both some networks use one some networks use the other there are some protocols that sort of sit in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between these two that you can use so you have a bit of a choice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879dbf297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879dbf297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as a reminder there are lots of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0:32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 routing protocols out there the one we just saw was the distance Vector protocol and real life has a name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0:38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routing information protocol so that's what we have written in this box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0:44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today we'll be looking at a different set of protocols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remember that if you have a routing protocol we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0:51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classify it in one of two ways one way to classify it as where they operate do they operate within one network or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0:59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across different networks so we're still going to look at intradomain routing protocols that is protocols that work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inside a network today so we will not be going outside of the network until next time and the second classification we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1:13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think of is how they operate what style of operation do they do to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1:19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exchange routes between routers last time we saw the distance Vector protocol this time we'll see some link State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1:25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protocols so we are in this box right here on the grid link state is how the protocol operates inter domain is where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1:32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is operating these Protocols are often used as interior Gateway protocols for intra domain protocols for reasons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1:40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we'll see soon as a spoiler it doesn't scale very well so it works best inside a specific domain and there are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1:48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major examples in real life so we'll show you the conceptual version and it's implemented in one of these to actual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1:54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real life protocols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787eb72cc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787eb72cc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the end of link if I 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questions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 we’ll take a short break before moving on to the second part of lecture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uh let's go into the second half of today's topics and this is 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IP addressing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787eb72cc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787eb72cc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to motivate why we are doing this talking about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addressing let's think about the two protocols we've seen so far distance vector and linking and a question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have probably had as you've been watching this is how do you actually scale this stuff up to the entire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internet imagine trying to use Link State on the entire internet that's not going to be very fun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because how many calculations do you have to do you're receiving advertisements from your neighbors for every single destination on the internet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probably not going to be feasible and likewise link State scaling is even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worse you have to throw the entire network graph and that means that your computer has to store a list of all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routers and all the hosts on the internet and all the links that's not happening either and imagine trying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reconverge routes when we try to scale these protocols up if there's a link failure somewhere that has to propagate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outwards and outwards across the entire world who knows how long that's going to take so hopefully we can already see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both of these protocols scale pretty poorly and if we actually try to implement these protocols at a global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29:43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level it would just not happen you can also see why this is annoying because if you look at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it has one entry per destination and if you have one destination or 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entry for every destination in the entire world this table is going to be billions of entries long there's no way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you're storing that and constantly keeping it updated so we need to fix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and it turns out that the trick to actually make routing a scalable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the way that we assign these addresses so right now and so far we've been showing these destinations as a b 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 but it turns out if instead of ABCD you pick more informative names about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destination and where they are you actually might be able to scale routing up more efficiently so by uncovering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secrets behind why these are labeled ABCD and what they're really labeled in real life we just might be able to make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routing protocols scale better and this is going to be useful because even though distance vector and Link State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in local networks when we talk about bgp which works across many networks we are going to have to rely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 on this trick to help us scale routing up o we're seeing it now it can be applied to any protocol you want but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extremely useful when we talk about bgp because that's the one that connects the entire world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87eb72c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787eb72c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the key here is to remember that the internet is a network of networks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remember each network has its own internal routing protocol its own settings whatever and then each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connects to each other to form this big network of networks so if that's the case this this actually already gives 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very intuitive way to assign names to each of these end hosts so far we've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been saying a CDE e FG but that didn't really tell us anything about host and where they are so maybe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more intelligent to do is what if I gave each of these networks a number your network one your two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three and your four and now what I can do is inside of network one instead of calling these A and B or some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arbitrary number what if I called them 1.1 and 1.2 and the first one represents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fact that they are in network one and network two gets numbers 2.1 2.2 2.3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the way to 2.7 and maybe you see where this is going Network Three gets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that start with three and network four gets addresses that start with four that seems like a pretty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natural way to assign numbers to these hosts so this is kind of what we're going to do but at a more at a bigger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so let's do it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78850210b8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78850210b8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why is this useful by the way this is useful because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32:33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allows us to summarize table entries so instead of having one table entry for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32:39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every single router or and every single end host sorry that you see on this graph we can actually summarize some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32:46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information so for example let's say you are R9 if we are doing this naively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32:51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you'd have to have an entry for 1.1 and 1.2 and 4.1 and 4.2 and 4.3 and 4. 4 4.5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32:58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4.6 you would need eight table entries to represent 1 2 3 4 5 six seven eight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33:04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end hosts but if you look at those table entries a lot of them say the same thing how do you get to 4.1 R8 how do you get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33:12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4.2 R8 how do you get to 4.3 also R8 it turns out the only way to get to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33:18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network 4 is via R8 or rather that is the shortest way to get to R4 so what we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33:23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 do is instead of writing one entry for 4.1 4.2 4 .3 and they all say that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33:29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next toop is R8 you can just summarize this and say any destination that's 4 something and it doesn't matter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33:37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that something is whatever it is the next top is R8 so you have summarized six entries into one and if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33:44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play this trick enough times we can start to summarize and make our tables more scalable and we can play the same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33:50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trick over here instead of writing an entry for 1.1 and 1.2 both of which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33:56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would have a next toop of r we can just say if you want to reach one point anybody just send it to R six and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34:02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you're done and likewise instead of writing 3.1 3.2 3.3 we can see by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34:08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inspection that the next top is R six so you just say if you want to reach 3 point something go to R six I haven't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34:15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told you how to fill in this table yet you can imagine that this is the end goal is to have a table that's more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34:21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scalable like this and the higher archical addressing the fact that these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34:27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had two numbers in them is kind of what enabled this because we could say if the first number is three send it to R six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34:34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the hierarchical addressing enabled this if the host had just said ABCD EFG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34:40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would not have been possible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8850210b8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78850210b8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else that's really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34:45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nice about Hier archol addressing is the fact that the tables change less often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people call this table churn so for example if host 4.6 leaves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 Network and we were doing this naively and we had an entry for every single end host R9 would have to update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table to indicate that 4.6 is gone and no longer reachable and if anyone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joins and leaves R9 has to update it table entry by contrast look at what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happens if we use aggregated table entries like this this table entry says if you need to reach 4 point something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 to R8 if 4.6 leaves the network do you have to change this entry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it's still correct to reach 4. anything you still go via R8 so the fact that 4.6 left the network doesn't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require R9 to change its table entry at all the fact that everyone four point something is a link to R8 stays the same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this is nice it means that changes in other networks for example if Network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has more people joining and leaving it doesn't affect R9 at all R9 just always keeps the same information of 4 point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something go to R8 that's always true regardless of who joins and leaves Network for so this is nice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36:04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means that tables change less often and changes in one network don't necessarily have to be propagated into the other 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78850210b8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78850210b8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so to reiterate the point we just made about routers and the scaling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36:50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 their tables we can see that the size of the forwarding table now scales based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36:56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two things so if you're R4 you are responsible for two sets of entries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table so some of your entries are about ways to get to hosts inside your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own network so R4 is in network 2 and because you're inside Network 2 you have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keep track of different ways to reach 2.1 2.2 2.3 all the way to 2.7 you 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 that these are internal destinations and R4 has to keep separate entries for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 internal destination it has to remember if I want to go to 2.4 send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R3 but if I want to go to 2.7 send it to R5 so R4 needs to keep track of 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37:37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entry for every internal destination to other hosts inside the same network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second type of Entry that R2 or R4 needs to keep track of is external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destinations and these are the aggregated ones that we saw earlier so for example everyone in network one is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long path the next top of R9 so if I want to send anything to someone who is 1 something I just send it to R9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will take care of it likewise anyone in 4 point something or 3 point something not shown here all of them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next cops of R9 so I have one entry per external destination so o overall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somewhat conceptual model we can see that you need one entry for every internal destination those cannot 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combined as of right now and then you need one for every external network and that's how these tables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scale but this is much better than listing every single host if you listed every single host you have to write 1.1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38:37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1.3 that's too much and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78850210b8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78850210b8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this also shows us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difference between inter domain and intradomain routing and we'll actually put these two together at the very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 the unit so once you learn about inter domain routing we're able to put both of them together so this is just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 of a preview but for later what you'll see eventually is that inter domain routing is responsible for these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in green and in sorry intra domain is responsible for these routes in green and Inter domain is responsible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these routes in blue so for example you could run something like distance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inside the network that would give you all of these green entries and then you can run something like bgp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to other networks and that would give you these entries in blue again we'll probably make more sense once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what BG p is but what's great about this again is that it separates out churn in other networks so for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thinking about a route to one point something it doesn't matter if people are joining and leaving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this entry stays the same and likewise if someone joins and leaves Network 4 it's not your problem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entry stays the same it's less table churn you just have to think about Network one network 3 Network 4 and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doesn't matter what's inside of those networks which is kind of nice and likewise the distance Vector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doesn't have to worry about other networks it just focus on the host inside of its own network so by dividing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the work in this way we get tables that scale more efficiently more on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40:12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soon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78850210b8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78850210b8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actually we can get even more aggressive when it comes to aggregation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40:19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you noticed that in this picture right here the only way to leave this network seems to be R9 if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go to network one it's via R9 if you want to go to network 3 anyone with 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3 something go to R9 if you want to go to anyone with address 4 point something go to R9 you have three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entries and they all say R9 so actually you can get even more aggressive and summarize all of these and say actually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have a single entry that says R9 and that's something you can do and later we'll see how address aggregation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you can get more aggressive with aggregating a doesn't have to be one entry per Network you can also get 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like this and by the way this star point star it's basically saying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Point anything and so what it's saying is if the destination is one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in the table send it to these Next Tops but if you don't see it in the table just send it to R9 more on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later but you can already see that aggregation can actually work more aggressively than just one3 Network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even have one entry for lots of networks at once and if you apply this trick over and over again we're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eventually able to scale to everyone in the internet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78850210b8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78850210b8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in fact aggregation 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41:41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even work like this so for example let's say you are R2 well if you're R2 the decision is even simpler for you so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41:48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still have to build this table to understand routes to everyone but once you build this table you notice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41:54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kind of interesting if it's the 2.4 that's Direct directly connected if it's to 2.5 that's directly connected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look at everyone else everyone else inside Network to and also everyone else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inside other networks it all goes to R3 check it out if I want to go to 2.1 next stop is R3 if I want to go to 4.7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toop is also R3 so you can actually get more aggressive like this and just say 2.4 and 2.5 are directly connected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everyone else just send it to R3 so this wild card is kind of useful it basically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says everything else that's not in my table just send it to R3 sometimes people call it a default route because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the default if it's not overridden by other table entries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you see this star wild card it's basically saying for every other host not listed here send it to R3 and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case you're wondering what hosts do for routing they usually just have one route like this so for example 2.1 if it had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routing table what would it say it would just say send everything to R1 it would have one entry that says everyone goes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R1 that's why hosts don't have to participate in routing so to close that loop from yesterday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hosts don't have to participate in routing because they just have to forward everything to their directly connected router and they can use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default route to achieve that now you know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78850210b8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78850210b8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that's the high level idea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behind hierarchical addressing again it kind of works like you would expect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the approach?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so now that we've seen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version of how addressing can be done with a hierarchy let's talk about where those numbers actually come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so far I've made them up but they actually come from somewhere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879dbf29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879dbf29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the link State protocols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relatively simple compared to its cousin the distance Vector protocol there's only two things you have to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 one it's step two and you're done so the first step is have every router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the entire network graph this is different from distance Vector you're going to give every router a global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picture of what the network looks like and how you do that is an open question that will solve coming up and once every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router has the whole network graph in front of them they can just run their favorite shortest path algorithm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populate the forwarding table if you know everything there is to know about the network you can just run your favorite shortest paths algorithm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will give you pass through the network so it's just two steps and we'll break them down coming up but before we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I want to contrast distance vector and Link State protocols so in distance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Vector everyone had a little piece of the solution remember how each router didn't know the entire state of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 they only knew advertisements coming in from their neighbors and that's all that they could use to build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their forwarding table so everyone only had little pieces of information about the network in link State protocols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we're instead going to give every node Global Information every router is going to know everything there is to know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network graph the other thing we can contrast is distance Vector ends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Computing things globally and the way I think of that is every node confuses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piece of the solution and if you take everyone solution and put it all together you get a full solution to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protocol so each person contributes a fraction and if you put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together you get the whole by contrast in link State protocols each node will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the full Solution by itself so it's a little bit redundant but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everyone's going to get a copy of the full solution so that's the key difference distance Vector everyone has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pieces that form a whole solution and Link State everyone has all the information and computes the entire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by themselves so with this High Lev picture we just have to solve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of how to do step one how to do step two and that's it to this protocol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78850210b8_0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78850210b8_0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we've already seen is that if Two Hosts are somewhat close to each other for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definition of that phrase they should somehow share part of their address that's why everyone in network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was 4 something and the analogy I use here if you're thinking about our favorite post office analogy is that 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rooms on the third floor are three something something that first digit tells you what floor you're on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pretty useful for navigating buildings so we're going to use that same kind of trick to help us assign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if Two Hosts are somehow close to each other they should share some part of their address whatever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means and something else to note since we're here is that when hosts join the network their address is based on where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are because we just saw that the addresses have to reflect your location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people who are nearby should have similar address addresses people who are further away have addresses that are very different so what this means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your address is based on your location and what that also means is when you join the network you receive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IP address based on where you are so it's not the case that your computer has the same IP address everywhere if 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packed up right now and I got on a plane and I went somewhere in Asia I would get a totally different IP address when 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rejoin the internet and the analogy here is if you move to a new house your address changes you don't move to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house and keep the address that would be very weird so the question we have to ask ourselves now is where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addresses come from who comes up with these numbers and what does it mean for hosts to be close that's something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someone has to Define so let's do that 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78850210b8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78850210b8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 with one attempt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this is actually what people in the earliest internet did and then we will evolve this to what the modern internet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so there's three attempts we're going to make let's start with the very first one that people did in the very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old days so in the old very old days what people did is they wrote addresses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a 32-bit number 32 ones and zeros and they said the top eight bits identify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network the bottom 24 bits identify the host this is basically what we just did when we had addresses like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4.5 these numbers in red would be the four and then these numbers in blue would be the five so they basically did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same trick that we just did intuitively and that means that each Network needs a unique ID so for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are some actual numbers that we pulled out AT&amp;T that was an early internet company any computer in AT&amp;T's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 got id12 so if you signed up to AT&amp;T and connected to the internet your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would be something like 12 100 or something Apple got ID 17 Ford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got 19 whatever something interesting is that the US Department of Defense got quite a few at IDs so it seems like they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had a lot of networks um not that important but something that we found kind of interesting and what's useful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this is we can play the same tricks as before so if we have two people Bob and Joe we notice that they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the same network ID so they must be part of the same network just like we saw earlier 4.1 and 4.10 must be in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same network similarly here these red bits are the same so they must be in the same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78850210b8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78850210b8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there's already a problem here maybe you spotted it8 bits gives you 2 to the 8 Network IDs that is 256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different networks that's not a lot and we already burned 13 of them on the 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 of Defense so we are running out very quickly so if you imagine some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network that starts up you're running a tire shop for some reason and it's got 10 hosts you're going to claim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of those 256 iids that's not a lot to give out to the entire world and 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give them an ID even worse is this tire shop now has access to um let's say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they get network number 20 they get everything from 20.0 to 20.11 111111 241s so how many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 IDs live in network number 20 two to the 24 so even this tiny little tire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shop now has 16 million addresses even though they only have 10 computers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needs to give addresses to so this is very wasteful you just wasted 16 million addresses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a network that only has 10 people inside and this is going to run out really quickly so even though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worked on the very early internet people very quickly realized that this is probably doomed we're going to move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attempt number two to try and fix this this was the simplest thing they did it's exactly like the intuitive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 we saw only problem is it didn't scale very well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78850210b8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78850210b8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Technically, 254 hosts, not 256, because the all-zeroes address and all-ones address are reserved for special purposes.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this is try number two what they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started to realize is that some organizations are larger and some organizations are smaller 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 of Defense very big millions of computers joon's tire shop 10 computers very small so now what they've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49:07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done is they've said actually there are three types of addresses some addresses have a seven bit network ID some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49:13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have a 14bit network ID and some addresses have a 21 bit network 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what's nice about this is you can see for example the class c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 they have only eight bits of host and so what that means is each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networks only can support 256 hosts so if you're a tiny little tire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 guess which one you're going to want you're probably going to want Class C and if you're the US Department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 you probably want Class A because here each Network that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allocate has 16 million hosts so basically the idea here is that we're uh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more networks some are larger some are smaller and by allocating the bits in this way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turns out we get a lot of class C networks millions of them compared to 256 from before now we have millions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we can support and 16,000 of these somewhat larger networks that can support 65,000 hosts and only 128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very big networks that can support 16 million hosts per Network and how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tell which type of address you're looking at you look at the top bits and we use this little bit encoding trick where if this is zero it's Class A 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10 it's Class B if it's 110 it's Class C so that's what the second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was sometimes called class full addressing because there are three classes and everyone who wants a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picks one of the three classes depending on their size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78850210b8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278850210b8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here's an example of all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50:46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classes in action the first thing we do is we look at the top bits we see a one we see a zero this must be Class B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50:53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one of those mediumsized networks because we're in class B we read the next 14 bits as the network ID and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50:59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next 16 bits as the host ID so we're still doing network. host like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4.7 but the top the network bits vary depending on what type of address it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as a consequence each type of network can hold more hosts fewer hosts depending on how many host bits 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available this was the second attempt at trying to make Network addressing 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scalable than before for we now have millions of networks to hand out of different sizes as opposed to 256 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gigantic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78850210b8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78850210b8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 turns out the internet kept growing and it kept growing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things started to run out again so let's do the math to see why it ran out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reason it ran out is because it turns out the way that these bits were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actually did not work so well because most people don't need Class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don't need a network with 16 million people in and actually most people don't want Class C either because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C only allows you to support 256 hosts and maybe if you're a company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more than that so actually it turns out most people just ended up using Class B and A and C were not really used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ended up back in the situation where we're mostly using one class namely Class B and Class B we saw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support 16,000 networks and turns out 16,000 is not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so as time went on this number crept closer and closer and we saw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this curve continues going upwards we're going to run out of class B networks as well so once again we have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scaling problem although this was a better attempt it's still not great and the reason why we ran out by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way is because most people don't need 65,000 posts so we gave you a Class 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if you only have 500 posts you're wasting 64,500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unused addresses that someone else could have used that's our second attempt still not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78850210b8_0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78850210b8_0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let's move to the third and final attempt this is the one that we use today and the idea is why do we have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create these arbitrary splits why do we have to split Network and host here and here and here what if I split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or here or anywhere in the middle so that's what we're going to do next instead of defining a b c and defining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three specific split points between Network and host what if I could assign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network ID that's 8 Bits 12 13 15 if 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use any number I want instead of just 7 14 21 that can give me 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over the size of my network and that allows me to allocate just enough for what I need so if I only need nine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of host I can create a 20 bit network ID for example and this leads to what the modern internet uses it's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called classless in domain routing here is classless earlier it was class full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 idea here is that we are removing the notion of specific classes we making things 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54:07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flexible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8850210b8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8850210b8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how would you do this you'd have to do a little bit of math so for example let's say you have a tire shop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450 hosts in the classful addressing approach you have to choose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BC there's multiple choice if you choose C you get 256 hosts that's not enough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have 450 if you Class B you get 65,000 that's way too many you're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wasting lots of unused addresses but you're forced to use B not so great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classless addressing you don't have to choose ABC you can say eight bits are not enough but nine bits are enough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yeah you do waste some addresses you waste 72 62 addresses but that's okay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still much better than class full addressing so now this boundary doesn't have to be at a fixed Point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instead of choosing 7 14 21 here we chose 23 because that was the best fit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particular use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78850210b8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78850210b8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something else that's very nice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classless version of addressing is you can actually create multi-layered hierarchal assignment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instead of just writing 4.2 that is Network 4 Post Number Two you can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get more specific you can say 4.2.1 or you can say 4.2.1 point2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create multiple layers and play the same trick of hierarchy across multiple layers and in fact that's what we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there's actually a very natural hierarchy so let's see it in action so the very top level of the hierarchy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internet Corporation for names and numbers it's some organization that manages IP address IP addresses and they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own all the IP addresses so at the very start every IP address from all zeros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ones is owned by I can and if you want one you have to go ask them but in fact they're not going to service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to everyone so instead what they did is they took the address space and they cut it up and they said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 goes to Europe this part goes to North America this part goes to Asia this part goes to South America so they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took the whole pie and they cut it up into slices and each continent got a specific slice and those are called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Regional internet registries you don't have to remember that but you can imagine those are organizations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 pres ing each specific continent and again we don't want one organization handling all the addresses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Europe that's pretty bad so instead uh it's not scalable so instead Europe will take its slice of the pie and cut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up into even smaller slices and give those out to local internet registries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those are organizations like uh UC Berkeley or isps like AT&amp;T so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continent level registry then cuts it up and then gives it out to organization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those organizations can give out smaller portions to even smaller organizations so for example maybe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 system cuts out a slice and gives it to UC Berkeley UC Berkeley cuts out a slice gives it to the eeks department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don't have to memorize this exact hierarchy but what this is showing is that in real life hierarchies 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multi-layer you splits into a bunch of universities each University splits into a bunch of departments each department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splits into a bunch of classes and so on so just like how real life hierarchies are multi-layered addresses can also 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multi-layered to model those real life hierarchies which is kind of useful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78850210b8_0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78850210b8_0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57:36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here's an example of addresses being allocated I can owns the whole Pi so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57:41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you can imagine a DOT is not fixed so 32 dots means they own every address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57:47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each of these can be a one or a zero and it's originally owned by Ian and then what Ian does is it says I'm going to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57:54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fix the top bits to 1 one0 one the bottom bits can be anything from all zeros to all ones this range this SCE of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58:01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pi belongs to North America it's yours now do whatever you want with it so the North American registry now owns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58:08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the addresses starting with 1 one01 that is 268 million addresses because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58:13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have 28 unfixed bits and then North America says I don't want to handle 268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58:19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million addresses so I am going to give some of them to AT&amp;T in particular I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58:25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will fix five more bits and anything that starts with these nine bits belongs to AT&amp;T so go ask them if you want 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58:32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 in this range now AT&amp;T controls 8 million addresses and this goes 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58:38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AT&amp;T fix some more bits and sends anything starting with this sequence of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58:43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bits to UC Berkeley so now they own this and maybe UC Berkeley fix some more bits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58:48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anything starting with these 24 bits that's only 256 addresses is owned by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58:53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soda hall and then maybe a specific Prof profess owns a specific address of 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58:58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32 bits fixed so this is a hierarchy it's not real soal doesn't really own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59:04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any IP addresses but you can see that hierarchies in addressing kind of work like hierarchies in real life that we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59:11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see all the time so that's how you assign addresses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879dbf297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879dbf297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econd one then we'll Circle back to the first one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say somehow magically R3 has learned the entire network graph so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means that you know all the links you know all the routers and who is up who is down you know all of their costs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know all the hosts and their destinations and if that's the case then all you have to do is run a graph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algorithm like lra's algorithm or the bman for algorithm and that lets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 paths through the network so I guess this is an example of Link state in action so the first step is R3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somehow learns everything there is to know about this network and now that it knows the full picture that you and 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see it can just run its favorite shortest paths algorithm dyra algorithm whatever else you like and it will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 that the shortest path to a is this one in blue and if this is the shortest path to a that means that 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top must be R2 because that's the next top along the shortest path that 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computed so these are the two steps step one step two and we have to answer these two questions and we are done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78850210b8_0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278850210b8_0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started with the first attempt and the second attempt they didn't work so well they didn't scale so we moved on to the classless approach that's what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everyone uses today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78850210b8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78850210b8_0_1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his is really just formatting more so than any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conceptual thing but we should talk about it because you'll have to write these addresses all the time so if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want to to you can write 32 bits 32 ones and zeros that's an address I don't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read that you don't want to read that it's really gross so instead what people often do is they use something called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dotted quad notation you've probably already seen this before and what they do is they take the first eight bits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convert it into a decimal number then the next eight then the next eight then the next eight so you get four numbers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separated by dots each number ranges from 0 to 255 that's all zeros to eight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ones and it's basically what you'd expect but this is how people write IP addresses but when they write this it's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because they really want these four numbers it's just a short hand for those 32 bits that are quite hard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78850210b8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78850210b8_0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else is writing ranges of IP addresses so you could actually just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 out and write the ranges explicitly you might go out and say I own all the IP addresses 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192.168.1.0 all the way to 192.168.1.254 you can go out and say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but it's kind of a mouthful to write two IP addresses and say you have a range so in real life what people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they use something called slash notation and all you have to do here is take the bits that are not set set them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to zero so look this is the prefix that I care about these are the bits that are unset so I force them to all 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zeros convert that into an IP address which is 2202 32.1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144.000 then I'll write a slash and then after the slash I'll write how many bits were fixed so when you read this read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this the top 20 bits are fixed translate this IP address into bits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out the top 20 bits those are are fixed everything else is variable from all zeros all ones so it's kind of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notational note but this is how people write IP ranges here are some examples that I won't say out loud something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1:01:37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is that the boundaries don't have to be exactly on the dots so for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 slash 29 it means that the top 29 bits are fixed and only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two bits can change from 00 0 to 111 represents this range if you write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out if you put sl32 it means all the bits are fixed if you say 0.0.0.0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1:02:00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sl0 that represents all of the addresses so again it's kind of a notational footnote but since you'll see it a lot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1:02:07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good to know what they mean and how people write ranges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78850210b8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78850210b8_0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a little bit more notational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notes sometimes people don't like writing slash notation so they instead write something called a net mask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all you're doing is replacing the slash with a net mask so the original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range you still have to write the prefix so let me try that again you are still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representing a range to write the range you still have to start with the prefix and the way you write the prefix is just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1:02:37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like before you take the prefix you set all the remaining bits to zero and you write it as a dotted quad so notice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both notations you write 220 232 1 1440 that has not changed a net mask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only changes the slash so we no longer write slash2 what we instead do is we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 all the fixed bits to one all the unfixed bits to zero we write this as a quad and that's the net mask so this 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mask of 255 255 240 it represents the exact same thing as 20 someone just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wrote it differently they just wrote 21s followed by 12 zeros put a bunch of dots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between them this rep uh this net mask replaces the 20 it does not replace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everything else here why is this useful by the way I think 20 is easy to read for humans but this is useful because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we'll see this a little bit later in the class as well this allows you to do bitwise operations let's say you only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care about the network ID and you want to throw away the bottom bits you can just perform a bitwise and and if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know your bitwise operations that will keep all of the top bits intact and zero out all the bottom bits so computers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often like to use net masks oras humans like to slashes but all of this is just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fancy notation for writing ranges of IP addresses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78850210b8_0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78850210b8_0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okay so moving on now that we know how to write the addresses and we know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1:04:53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addresses are derived from the multi-layer hierarchical classless addressing system now we can talk about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1:05:00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all of this circles back to routing because remember we went on this whole Adventure talking about IP addresses for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1:05:06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purpose of enabling scalable routing so let's go back and take what we've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1:05:12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learned about IP addresses and apply it to routing to make it scalable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78850210b8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78850210b8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we're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starting to move a little bit toward in domain routing so consider this a bit of a preview for the in domain routing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we're going to see coming up next time and we'll see how aggregating routes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able to help us make these tables more scalable so let's say you're R six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you're building a table in the naive version you would have to build one entry for every single destination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France in the US UC Berkeley and Stanford that is way too much it's not happening so instead what happens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we'll play the same tricks as before each network instead of having a number like before where we said four .2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would have been true in the very early internet but we now know that there's actually multi-layer hierarchies going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so each organization whether it's UC Berkeley or AT&amp;T they own a range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so we've generalized the idea of having numbers like 5.3 and 10.2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we've generalized that using class list addressing to say that everyone has a range and remember we can use slash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notation to write the range so AT&amp;T owns all of the addresses with the top eight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bits fixed and if you're wondering what those bits are turn this into ones and zeros you'll find out and you see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Berkeley owns all of the addresses with the top eight bits fixed where the top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eight bits are the top eight bits of this address whatever they are write it out and find out so as before every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 has a range of addresses using classist addressing and when you write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entries in your table all you have to do is write range anybody in the range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4.0.0 sl8 please send it to R2 and anyone in UC Beres range send it to R2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well and anyone in Stanford's range also send to R2 so it's the exact same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thing as we saw earlier but instead of using the simpler version of hierarchy where there's just two layers we 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multiple layers of hierarchy to reflect the fact that real life also has multi-layer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hierarchical relationships we can actually do even better than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78850210b8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278850210b8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let's do that one thing we'll notice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that actually what happened here is these numbers didn't really come out of nowhere like here where I just made 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4.0. z.0 sl8 that's all totally made up in real life we already saw that what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happens is that addresses get allocated to different people so you cut a slice of your pie and you give it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someone else so maybe what happened is not that AT&amp;T and UC Berkeley have randomly generated prefixes what really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happened is that AT&amp;T took its range cut a little slice gave it to UC Berkeley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cut another Little Slice gave it to stard and that's what we see here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maybe a more realistic depiction of the relationships is that AT&amp;T owns this whole range gives a small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piece to UC Berkeley gives a different small piece to Stanford and now what we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do is we'll notice that all three of these ranges they fall in the same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larger range because all of this is just AT&amp;T's range these are just two small slices of it so instead of writing three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separate entries for AT&amp;T and UC Berkeley and Stanford we can just write one entry for anybody in AT&amp;T's range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UC Berkeley is a slice and Stanford is a slice please send all of that stuff to R2 so now this represents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AT&amp;T and every organization that AT&amp;T handed a slice of its address range 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this is all of AT&amp;T's range smaller slices went to other people we can see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already that this is three networks represented by one entry and if AT&amp;T had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millions of slices that it gave out this could be millions of networks represented by a single entry which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78850210b8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78850210b8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somewhat annoying point though and it's something we'll come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back to later as well is the idea of multihoming and what multihoming means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that maybe Stanford doesn't just want to have a slice of or doesn't want to just be serviced by AT&amp;T so yeah it has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addresses from AT&amp;T but maybe it also wants to be connected to this network in France well in that case it's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longer enough to say everyone AT&amp;T's network and all of its subordinates should go to R2 in this case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have a shortcut directly to Stanford because R six has a direct link to R7 so in a topology like this where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Stanford is served by both AT&amp;T and this company in France maybe R six has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shortcut to reach Stanford so now when you read these entries you have to be a little bit more careful because if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look at this entry what does it really say it says well actually all of AT&amp;T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its subordinates go to R2 except for one subordinate Stanford it's special that when you have a shortcut go to 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seven so when you have multihoming it limits aggregation and this is something we'll see more we me talk more about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 domain routing but basically what this is showing is that aggregation works but sometimes you don't want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aggregate all the way here's the case where if you aggregated all the way you would have lost this neat little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shortcut and by not aggregating Stanford and saying actually Stanford is a separate range you get to keep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1:10:37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shortcut around that might be useful there's a bit of a tension between multihoming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78850210b8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78850210b8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one thing you'll notice in multihoming cases and in general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these prefixes sometimes overlap and that can be a problem so if you actually write out the ones and zeros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I will not do here but try it at home if you're interested you will see that actually this range is a super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 this range put it another way this range 4.29 16 that's a little slice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4.0.0 point0 so if you want to send a packet to someone in Stanford technically both of these are valid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entries it falls in this range and it also falls in this range because this lower range is a small slice of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larger range so both of these are valid entries which one do you use to forward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packets to your friend in Stanford you could use either of them and it turns out what you have to do is something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called longest prefix matching so pick the most specific one in this case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sl16 is more specific it's a smaller range so use that one and don't use the more General one that's something we'll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again later as well so in the case that an address matches multiple ranges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pick the most specific one and that allows you to forward packets to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that matches multiple entries that's in multiple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1:12:05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ranges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27886deaa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27886deaa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we have one final topic we're all done so the final thing I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1:12:10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briefly mention is something called IPv6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879dbf297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879dbf297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we have two things to solve and they're actually conveniently right there one is Computing paths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second is learning graph topology so let's take care of both of them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7886deaaf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27886deaaf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https://ipv4.potaroo.net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something you might have already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started to worry about is that ipv4 addresses are 32 bits long remember we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showed 32 bits and how they got allocated and if you actually do the math 2 to the 32 is 4 billion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if you asked this question in the 1990s four billion seemed like quite a lot if you ask this question in 2025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billion suddenly doesn't seem that much we have what like 8 billion people on Earth that's not a very big number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compared to the number of people on Earth or the number of computers on Earth and it turns out we have actually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been running out of IP addresses for about 10 years now so what this graph shows is the number of IP addresses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not been allocated yet and we can see that in 2013 there were some left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each of these lines by the way represents a different continent and what you see is that as we go from 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2017 everyone is running out by 2017 everyone had 16 million or fewer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left out of their original range and now we're in 2021 and we 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quickly running out and if I extended this to 2025 the lines would get even closer to zero this is bad we are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 we're running out of addresses to gift to computers as they signed onto the network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278878673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278878673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not in scope but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kind of funny is that the final range of addresses was actually given out in 2011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was the last range and there were no more left after that so they held this little ceremony to commemorate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their Doom this is the last one and there's no left there's none left there it's time to panic okay you can see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guy uh looks a little bit concerned about the fact that there are no more IP addresses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7886deaaf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27886deaaf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to fix that we need a new version of Ip and that's what people started to build they actually started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this in the 1990s because they started to realize that this is going to happen and so the real the 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difference between ipv4 which is what we've been seeing so far and IPv6 is just that addresses are no longer 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bits they are now 128 bits so IPv6 is mostly the same they didn't really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change that much the main thing that they changed is just the fact that addresses are now 128 bits instead of 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later we'll see some other very minor changes but for now that's the one you have to know um but overall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addressing structure is still the same it's still higher archical you can still do multi-layer hierarchy it's all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same things you just do it with 128 bits instead of 32 so one question you might ask is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1:14:51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going to run out are we headed for ipv 8 or n sometime in the future I don't think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1:14:57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 the math 2 to the 128 is an astronomically large number this is like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atoms in the universe type number this is enormous and even if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gave an address to like every second of History you barely use them so these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 are mindboggling and it basically means that for the foreseeable future we are never running out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 again IPv6 has solved the problem of running out of addresses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care about what happened to five it was a draft and it never got implemented so it went from four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7886deaaf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27886deaaf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a little bit of notation on IPv6 they change the way you write addresses just a little bit and again this is not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1:15:39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most important thing is just how you write these addresses so instead of using decimal they switch to using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1:15:44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heximal and what that means is you have to write four heximal digits for every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1:15:50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or for every 16 bits I can't do math four hex digits represent 16 bits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1:15:55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write eight of them that gives you 128 bits so this is just a long HEX number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you convert every hex digit into bits you'll get 128 bits so these are longer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because they're long sometimes you can get lazy you don't want to write the whole thing you can already see this is quite long so sometimes what people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if you have z0000 Z within two colons you can just write one zero and everyone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knows what you're talking about so this zero is really 32 zeros but no one wants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write that so we just wrote a single zero and sometimes what people do is they can also emit a bunch of zeros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instead of writing zero colon zero colon zero colon zero they just write a double colon and everyone knows you know I know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all know that in between these double colons you just fill in zeros to get 128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1:16:44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in total you can only do this once if you do it twice it's not clear how many zeros to put in each omitted range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1:16:50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if you do it once we all know that there these bits on the right these on the left put zeros in between and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1:16:57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your address so again not the most important thing but if you go out into the wild and you see addresses now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1:17:03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this is the way that they are written and just like an ipv4 you can use slash notation so you write a range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1:17:10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use the double colons to be lazy and not write all the zeros and the SL 32 means the top 32 bits are fixed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7886deaaf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27886deaaf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again the hierarchy is generally the same but something nice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IPv6 is that the range is so enormous like astronomically big that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we don't have to play some of those tricks that we did before remember earlier we had to be really careful with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way we addressed because Class A Class B Class C didn't give us enough 128 is so big that you're basically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never running out no matter what you do within reason so actually there are some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tricks you can play in IPv6 that you cannot do in ipv4 because of the gigantic number of prefixes so something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actually do in IPv6 is you can pick your own prefix instead of other people handing you one like they did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 where space is limited and someone has to give you one IPv6 the space is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1:18:12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that you can just pick your own and there's actually a pretty good probability that no one else is using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pick it and with like 99% probability no one else is using it so it's yours and if someone else is using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just pick another one so we'll actually see this again later in the class but it's a trick that you can play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1:18:29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IPv6 but not four it's giving yourself a prefix not the most important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1:18:35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thing but kind of cool and in practice because the space is just so big it's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often the case that you just use 64 bits for the network ID 64 bits for the host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 and that's totally fun you're G to have way more than you need for the number of hosts and the number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networks on the internet so if only the early internet designers had written 128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instead of 32 we probably wouldn't have had to do any of this but because they chose 32 bits we have to go through 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redesign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27886deaaf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27886deaaf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https://www.google.com/intl/en/ipv6/statistics.html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IPv6 adoption really quick note IPv6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actually not used by everyone so it turns out introducing a new protocol is pretty hard if a computer refuses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update it software it might be stuck using ipv4 and it doesn't understand IPv6 so actually even even though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verticle was developed in the 1990s as of 2010 basically nobody used it but 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started to run out people started to realize we probably need to be upgrading our software to understand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IPv6 so newer computer started to understand IPv6 we started to install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1:19:43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IPv6 into older servers and adoptions slowly increased but even as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2024 it's actually still less than half so over half of all computers still only speak iv4 so you can see that adopting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protocol is quite slow especially if you need everybody on Earth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it 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27886deaaf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27886deaaf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where is it adopted you can see a map it's kind of what you'd expect developed countries seem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 getting IPv6 a little bit sooner than everyone else maybe because developed countries get newer computers newer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some food for them 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27886deaaf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27886deaaf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is it hard by the way why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hasn't everyone just immediately switched to IPv6 well one reason is you have to upgrade your computer some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servers are very old and it's just very hard to upgrade them or people are lazy they don't want to update them so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got to update your software to understand IPv6 the two Protocols are not compatible so you actually have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 both it's not one or the other so if you want to speak both ipv4 and IPv6 you have to support both there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way for six to work with four or anything they're two basically separate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1:20:51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and you would need for example two forwarding tables and if you support both which one should you use it's not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1:20:57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immediately clear maybe you want to use one maybe you want to use the other something you have to think about 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1:21:02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you're installing both but again it's still important that we do this because if the world doesn't move to IPv6 we're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1:21:08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to run out of addresses it's important that we do this even though it's kind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1:21:14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painful 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7886deaa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7886deaa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let me just quickly summarize for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 on the internet have addresses ipv4 or IPv6 both of them use higher archical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addressing we saw three different approaches to doing so and we landed on the classless approach because it scales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best and it matches hierarchies that we see in real life and because of these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1:21:36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hierarchical addressing schemes it allows us to write ranges in our forwarding tables as opposed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1:21:42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individual addresses and we also saw that the wild card can help us aggregate even further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more aggressively to get much more scalable tables so that's your a little preview of in domain routing if you come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1:21:54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back next we'll talk about inter domain so that’s that for today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879dbf297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879dbf297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first question is what graph algorithm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use and it turns out you have a lot of choices you just need some shortest path algorithm that allows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6:15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find all the paths from you the router to all the other hosts that are out there and you have all these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6:21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different choices you could use the original version of bellman Ford you don't have to do all the Distributing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we did last time you can just use the Bellman Ford that you learn from any data structor class you could use D for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6:33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algorithm breadth for search any variation of a shortest paths algorithm it's really up to you what you want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any of these would work just fine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879dbf297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879dbf297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thing to notice though is even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though you compute the entire path to the host that is R3 with the full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6:51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picture of the network it computes the entire blue path you cannot influence what other routers do so even though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 this blue path you can't go to R1 and say hey your next top should be this link in blue it doesn't know you're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only responsible for your own forwarding table so even though you went through all the work of computing this blue path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only piece of information that goes into your forwarding table is just my next top to a is R2 that's it you don't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need to store anything else you don't need to store the rest of the path you don't need to care about what R5 does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the packet so even though you've done all the work of calculating the path the only part of the answer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need and you can throw the rest away it's just the next top that's the only thing you as R3 have control over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7:37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don't have control over what happens after R2 gets the packet and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7:43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opens up a problem and the problem is that different routers might compute different paths so check 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example where R3 armed with all the information about the network computes this blue path throws away all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7:56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unnecessary information and just writes down that packets for a should be forwarded via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R2 and by contrast here we have R2 which also has a full picture of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8:08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it also calculates path through the network and somehow it calculates that this red path is the shortest path to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it throws away the unnecessary information and just writes down that my next hop to a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R3 wait a minute R3 is forwarding packets to R2 R2 is forwarding packets to R3 they have formed a routing Loop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we are not careful and different routers are being incompatible in some way it's possible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link State protocols introduce unwanted routing Loops like we see here so somehow we need to make sure all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routers are thinking about the same thing so that we avoid scenarios like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879dbf297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879dbf297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it turns out these four properties will allow routers to produce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valid compatible decisions which basically means everyone is Computing shortest paths and you don't provide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Loops or dead ends or other unwanted things so here are some things that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9:04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in order for that to be true one is everyone had better agree on what the network looks like if somehow router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router R1 has a different picture of the network than router R2 there's a link that R1 knows about but R2 doesn't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about well that's a problem now they're going to compute different paths because they're using different input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and that could cause routing Loops dead ends other things you don't want something else that hopefully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is that everyone is minimizing the same cost metric it'd be really bad if one of these links had cost five 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r3's perspective but from r2's perspective this link costs seven then they could have scenarios like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they compute different paths through the network as usual we want all costs to be positive because we don't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loops and in case you're scared about ties you just have to make sure that everyone breaks ties the same not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that's the most important here but you can imagine some edge cases where if you break ties one way and 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ties other way we might create loops and that's not so good so it turns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as long as you follow these rules and you make sure that all the routers are compatible in some way it's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technically okay if everyone uses slightly different algorithms for example if you use Spellman for I 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dkas we're probably going to get the same answer as long as we're using the same graph the same costs and so on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forth so it's probably okay if we use different algorithms but in practice it's just way easier to have all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routers use the same algorithm so we don't have to worry about inconsistencies between various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10:34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so you can imagine if you're programming routers you would just put the same code in all the routers 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879dbf297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879dbf297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everyone's running the exact same copy of dyra algorithm and that makes it easier for all the routers to 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10:46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compatible with each other well that's it we finished step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10:52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now we know how to compute paths to the network use any favorite shortest paths algorithm subject to certain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10:58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compatibility constraints so the second thing we have to do is we need to let every router know about the full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_3">
  <p:cSld name="SECTION_TITLE_AND_DESCRIPTION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2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95425" y="4288400"/>
            <a:ext cx="8658900" cy="7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lude">
  <p:cSld name="SECTION_TITLE_AND_DESCRIPTION_1_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06" name="Google Shape;106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left">
  <p:cSld name="SECTION_TITLE_AND_DESCRIPTION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left, Heading">
  <p:cSld name="SECTION_TITLE_AND_DESCRIPTION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3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right">
  <p:cSld name="SECTION_TITLE_AND_DESCRIPTION_1_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2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SECTION_TITLE_AND_DESCRIPTION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right">
  <p:cSld name="SECTION_TITLE_AND_DESCRIPTION_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left">
  <p:cSld name="SECTION_TITLE_AND_DESCRIPTION_2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Puzzle">
  <p:cSld name="SECTION_TITLE_AND_DESCRIPTION_2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Puzzle 1">
  <p:cSld name="SECTION_TITLE_AND_DESCRIPTION_2_1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Puzzle Solution">
  <p:cSld name="SECTION_TITLE_AND_DESCRIPTION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0" name="Google Shape;70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1"/>
          <p:cNvSpPr txBox="1">
            <a:spLocks noGrp="1"/>
          </p:cNvSpPr>
          <p:nvPr>
            <p:ph type="body" idx="2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429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Link-State Protocols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IP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Protocols</a:t>
            </a:r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 CS 168, Spring 2026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Learning Network Graph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Link-state protocols: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 router learns the full network graph.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1A: Discover my neighbors.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1B: Tell everybody about my neighbors.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Then, each router runs a shortest-path algorithm on the graph to populate the forwarding table.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 flipH="1">
            <a:off x="4974225" y="996075"/>
            <a:ext cx="431400" cy="115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5" name="Google Shape;305;p34"/>
          <p:cNvSpPr txBox="1"/>
          <p:nvPr/>
        </p:nvSpPr>
        <p:spPr>
          <a:xfrm>
            <a:off x="5481825" y="8961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 routers learn this?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35"/>
          <p:cNvCxnSpPr/>
          <p:nvPr/>
        </p:nvCxnSpPr>
        <p:spPr>
          <a:xfrm>
            <a:off x="5343545" y="4048850"/>
            <a:ext cx="1362300" cy="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11" name="Google Shape;311;p35"/>
          <p:cNvCxnSpPr>
            <a:stCxn id="312" idx="1"/>
            <a:endCxn id="313" idx="3"/>
          </p:cNvCxnSpPr>
          <p:nvPr/>
        </p:nvCxnSpPr>
        <p:spPr>
          <a:xfrm rot="10800000">
            <a:off x="2418388" y="4159525"/>
            <a:ext cx="2001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5"/>
          <p:cNvCxnSpPr>
            <a:stCxn id="315" idx="1"/>
            <a:endCxn id="312" idx="3"/>
          </p:cNvCxnSpPr>
          <p:nvPr/>
        </p:nvCxnSpPr>
        <p:spPr>
          <a:xfrm rot="10800000">
            <a:off x="4704388" y="4159525"/>
            <a:ext cx="2001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5"/>
          <p:cNvCxnSpPr/>
          <p:nvPr/>
        </p:nvCxnSpPr>
        <p:spPr>
          <a:xfrm>
            <a:off x="2418775" y="4048850"/>
            <a:ext cx="1362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35"/>
          <p:cNvCxnSpPr/>
          <p:nvPr/>
        </p:nvCxnSpPr>
        <p:spPr>
          <a:xfrm>
            <a:off x="4704400" y="4277450"/>
            <a:ext cx="13623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35"/>
          <p:cNvCxnSpPr/>
          <p:nvPr/>
        </p:nvCxnSpPr>
        <p:spPr>
          <a:xfrm>
            <a:off x="3056950" y="4277450"/>
            <a:ext cx="13623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Steps of Learning Network Graph (1/2) – Learn Neighbors</a:t>
            </a: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22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discover who is adjacent to us and their identity? Say hello!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Routers periodically send </a:t>
            </a:r>
            <a:r>
              <a:rPr lang="en" i="1"/>
              <a:t>hello</a:t>
            </a:r>
            <a:r>
              <a:rPr lang="en"/>
              <a:t> messages to their neighbors.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they stop saying hello, assume that they disappeared.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helps us learn about our direct neighbors, but not the whole network.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R1 does not know about the rest of the network (e.g. R3).</a:t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2133388" y="4017025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4419388" y="4017025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6705388" y="4017025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3191743" y="4395375"/>
            <a:ext cx="1182900" cy="3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R2.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4749164" y="4395375"/>
            <a:ext cx="1182900" cy="31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R2.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2438918" y="3620784"/>
            <a:ext cx="1182900" cy="317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R1.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5486918" y="3620784"/>
            <a:ext cx="1182900" cy="317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R3.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243275" y="4193800"/>
            <a:ext cx="1591800" cy="393600"/>
          </a:xfrm>
          <a:prstGeom prst="wedgeRoundRectCallout">
            <a:avLst>
              <a:gd name="adj1" fmla="val 63705"/>
              <a:gd name="adj2" fmla="val -63237"/>
              <a:gd name="adj3" fmla="val 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My neighbor is R2.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5"/>
          <p:cNvSpPr/>
          <p:nvPr/>
        </p:nvSpPr>
        <p:spPr>
          <a:xfrm flipH="1">
            <a:off x="7288725" y="4193800"/>
            <a:ext cx="1591800" cy="393600"/>
          </a:xfrm>
          <a:prstGeom prst="wedgeRoundRectCallout">
            <a:avLst>
              <a:gd name="adj1" fmla="val 63705"/>
              <a:gd name="adj2" fmla="val -63237"/>
              <a:gd name="adj3" fmla="val 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My neighbor is R2.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5"/>
          <p:cNvSpPr/>
          <p:nvPr/>
        </p:nvSpPr>
        <p:spPr>
          <a:xfrm flipH="1">
            <a:off x="4034425" y="3067125"/>
            <a:ext cx="1264500" cy="614100"/>
          </a:xfrm>
          <a:prstGeom prst="wedgeRoundRectCallout">
            <a:avLst>
              <a:gd name="adj1" fmla="val 9205"/>
              <a:gd name="adj2" fmla="val 89847"/>
              <a:gd name="adj3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My neighbors are R1 and R3.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Steps of Learning Network Graph (2/2) – Propagate Neighbor Information</a:t>
            </a:r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learn about the rest of the network, beyond our neighbors?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</a:t>
            </a:r>
            <a:r>
              <a:rPr lang="en" b="1"/>
              <a:t>Flood</a:t>
            </a:r>
            <a:r>
              <a:rPr lang="en"/>
              <a:t> information across the network.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local information changes, send it to everyone.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receive information from your neighbor, send it to everyone.</a:t>
            </a:r>
            <a:endParaRPr/>
          </a:p>
        </p:txBody>
      </p:sp>
      <p:cxnSp>
        <p:nvCxnSpPr>
          <p:cNvPr id="334" name="Google Shape;334;p36"/>
          <p:cNvCxnSpPr>
            <a:stCxn id="335" idx="1"/>
            <a:endCxn id="336" idx="3"/>
          </p:cNvCxnSpPr>
          <p:nvPr/>
        </p:nvCxnSpPr>
        <p:spPr>
          <a:xfrm rot="10800000">
            <a:off x="2418388" y="4159525"/>
            <a:ext cx="2001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36"/>
          <p:cNvCxnSpPr>
            <a:stCxn id="338" idx="1"/>
            <a:endCxn id="335" idx="3"/>
          </p:cNvCxnSpPr>
          <p:nvPr/>
        </p:nvCxnSpPr>
        <p:spPr>
          <a:xfrm rot="10800000">
            <a:off x="4704388" y="4159525"/>
            <a:ext cx="2001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6"/>
          <p:cNvSpPr/>
          <p:nvPr/>
        </p:nvSpPr>
        <p:spPr>
          <a:xfrm>
            <a:off x="2133388" y="4017025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9" name="Google Shape;339;p36"/>
          <p:cNvGrpSpPr/>
          <p:nvPr/>
        </p:nvGrpSpPr>
        <p:grpSpPr>
          <a:xfrm>
            <a:off x="1563250" y="2851562"/>
            <a:ext cx="2217825" cy="1705030"/>
            <a:chOff x="1563250" y="2851562"/>
            <a:chExt cx="2217825" cy="1705030"/>
          </a:xfrm>
        </p:grpSpPr>
        <p:cxnSp>
          <p:nvCxnSpPr>
            <p:cNvPr id="340" name="Google Shape;340;p36"/>
            <p:cNvCxnSpPr/>
            <p:nvPr/>
          </p:nvCxnSpPr>
          <p:spPr>
            <a:xfrm flipH="1">
              <a:off x="1573722" y="4197314"/>
              <a:ext cx="564000" cy="15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1" name="Google Shape;341;p36"/>
            <p:cNvCxnSpPr/>
            <p:nvPr/>
          </p:nvCxnSpPr>
          <p:spPr>
            <a:xfrm rot="10800000">
              <a:off x="1563250" y="4119439"/>
              <a:ext cx="57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2" name="Google Shape;342;p36"/>
            <p:cNvCxnSpPr/>
            <p:nvPr/>
          </p:nvCxnSpPr>
          <p:spPr>
            <a:xfrm rot="10800000">
              <a:off x="1580575" y="3934451"/>
              <a:ext cx="564000" cy="15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3" name="Google Shape;343;p36"/>
            <p:cNvCxnSpPr/>
            <p:nvPr/>
          </p:nvCxnSpPr>
          <p:spPr>
            <a:xfrm rot="10800000" flipH="1">
              <a:off x="2418775" y="3726551"/>
              <a:ext cx="1340100" cy="359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4" name="Google Shape;344;p36"/>
            <p:cNvCxnSpPr/>
            <p:nvPr/>
          </p:nvCxnSpPr>
          <p:spPr>
            <a:xfrm>
              <a:off x="2418775" y="4197492"/>
              <a:ext cx="1340100" cy="359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5" name="Google Shape;345;p36"/>
            <p:cNvCxnSpPr/>
            <p:nvPr/>
          </p:nvCxnSpPr>
          <p:spPr>
            <a:xfrm>
              <a:off x="2418775" y="4119439"/>
              <a:ext cx="1362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6" name="Google Shape;346;p36"/>
            <p:cNvSpPr/>
            <p:nvPr/>
          </p:nvSpPr>
          <p:spPr>
            <a:xfrm>
              <a:off x="2362200" y="2851562"/>
              <a:ext cx="1182900" cy="8412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R1 and R2 are neighbors. Tell everyone!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" name="Google Shape;347;p36"/>
          <p:cNvGrpSpPr/>
          <p:nvPr/>
        </p:nvGrpSpPr>
        <p:grpSpPr>
          <a:xfrm>
            <a:off x="3849250" y="2851562"/>
            <a:ext cx="2217825" cy="1705030"/>
            <a:chOff x="3849250" y="2851562"/>
            <a:chExt cx="2217825" cy="1705030"/>
          </a:xfrm>
        </p:grpSpPr>
        <p:cxnSp>
          <p:nvCxnSpPr>
            <p:cNvPr id="348" name="Google Shape;348;p36"/>
            <p:cNvCxnSpPr/>
            <p:nvPr/>
          </p:nvCxnSpPr>
          <p:spPr>
            <a:xfrm rot="10800000" flipH="1">
              <a:off x="4704775" y="3726551"/>
              <a:ext cx="1340100" cy="359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9" name="Google Shape;349;p36"/>
            <p:cNvCxnSpPr/>
            <p:nvPr/>
          </p:nvCxnSpPr>
          <p:spPr>
            <a:xfrm>
              <a:off x="4704775" y="4197492"/>
              <a:ext cx="1340100" cy="359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0" name="Google Shape;350;p36"/>
            <p:cNvSpPr/>
            <p:nvPr/>
          </p:nvSpPr>
          <p:spPr>
            <a:xfrm>
              <a:off x="4648200" y="2851562"/>
              <a:ext cx="1182900" cy="8412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R1 and R2 are neighbors. Tell everyone!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1" name="Google Shape;351;p36"/>
            <p:cNvCxnSpPr/>
            <p:nvPr/>
          </p:nvCxnSpPr>
          <p:spPr>
            <a:xfrm>
              <a:off x="4704775" y="4119439"/>
              <a:ext cx="1362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2" name="Google Shape;352;p36"/>
            <p:cNvCxnSpPr/>
            <p:nvPr/>
          </p:nvCxnSpPr>
          <p:spPr>
            <a:xfrm flipH="1">
              <a:off x="3859722" y="4197314"/>
              <a:ext cx="564000" cy="15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3" name="Google Shape;353;p36"/>
            <p:cNvCxnSpPr/>
            <p:nvPr/>
          </p:nvCxnSpPr>
          <p:spPr>
            <a:xfrm rot="10800000">
              <a:off x="3849250" y="4119439"/>
              <a:ext cx="57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4" name="Google Shape;354;p36"/>
            <p:cNvCxnSpPr/>
            <p:nvPr/>
          </p:nvCxnSpPr>
          <p:spPr>
            <a:xfrm rot="10800000">
              <a:off x="3866575" y="3934451"/>
              <a:ext cx="564000" cy="15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35" name="Google Shape;335;p36"/>
          <p:cNvSpPr/>
          <p:nvPr/>
        </p:nvSpPr>
        <p:spPr>
          <a:xfrm>
            <a:off x="4419388" y="4017025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5" name="Google Shape;355;p36"/>
          <p:cNvGrpSpPr/>
          <p:nvPr/>
        </p:nvGrpSpPr>
        <p:grpSpPr>
          <a:xfrm>
            <a:off x="6135250" y="2851562"/>
            <a:ext cx="2217825" cy="1705030"/>
            <a:chOff x="6135250" y="2851562"/>
            <a:chExt cx="2217825" cy="1705030"/>
          </a:xfrm>
        </p:grpSpPr>
        <p:cxnSp>
          <p:nvCxnSpPr>
            <p:cNvPr id="356" name="Google Shape;356;p36"/>
            <p:cNvCxnSpPr/>
            <p:nvPr/>
          </p:nvCxnSpPr>
          <p:spPr>
            <a:xfrm rot="10800000" flipH="1">
              <a:off x="6990775" y="3726551"/>
              <a:ext cx="1340100" cy="359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7" name="Google Shape;357;p36"/>
            <p:cNvCxnSpPr/>
            <p:nvPr/>
          </p:nvCxnSpPr>
          <p:spPr>
            <a:xfrm>
              <a:off x="6990775" y="4197492"/>
              <a:ext cx="1340100" cy="359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8" name="Google Shape;358;p36"/>
            <p:cNvCxnSpPr/>
            <p:nvPr/>
          </p:nvCxnSpPr>
          <p:spPr>
            <a:xfrm>
              <a:off x="6990775" y="4119439"/>
              <a:ext cx="1362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9" name="Google Shape;359;p36"/>
            <p:cNvSpPr/>
            <p:nvPr/>
          </p:nvSpPr>
          <p:spPr>
            <a:xfrm>
              <a:off x="6943025" y="2851562"/>
              <a:ext cx="1182900" cy="8412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R1 and R2 are neighbors. Tell everyone!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0" name="Google Shape;360;p36"/>
            <p:cNvCxnSpPr/>
            <p:nvPr/>
          </p:nvCxnSpPr>
          <p:spPr>
            <a:xfrm flipH="1">
              <a:off x="6145722" y="4197314"/>
              <a:ext cx="564000" cy="15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1" name="Google Shape;361;p36"/>
            <p:cNvCxnSpPr/>
            <p:nvPr/>
          </p:nvCxnSpPr>
          <p:spPr>
            <a:xfrm rot="10800000">
              <a:off x="6135250" y="4119439"/>
              <a:ext cx="57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36"/>
            <p:cNvCxnSpPr/>
            <p:nvPr/>
          </p:nvCxnSpPr>
          <p:spPr>
            <a:xfrm rot="10800000">
              <a:off x="6152575" y="3934451"/>
              <a:ext cx="564000" cy="15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38" name="Google Shape;338;p36"/>
          <p:cNvSpPr/>
          <p:nvPr/>
        </p:nvSpPr>
        <p:spPr>
          <a:xfrm>
            <a:off x="6705388" y="4017025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Infinite Flooding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Flooding: When you receive an update, send it to everybody.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to be careful of the same update being sent repeatedly.</a:t>
            </a:r>
            <a:endParaRPr/>
          </a:p>
        </p:txBody>
      </p:sp>
      <p:cxnSp>
        <p:nvCxnSpPr>
          <p:cNvPr id="369" name="Google Shape;369;p37"/>
          <p:cNvCxnSpPr>
            <a:stCxn id="370" idx="1"/>
            <a:endCxn id="371" idx="3"/>
          </p:cNvCxnSpPr>
          <p:nvPr/>
        </p:nvCxnSpPr>
        <p:spPr>
          <a:xfrm rot="10800000">
            <a:off x="2989888" y="2013825"/>
            <a:ext cx="31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1" name="Google Shape;371;p37"/>
          <p:cNvSpPr/>
          <p:nvPr/>
        </p:nvSpPr>
        <p:spPr>
          <a:xfrm>
            <a:off x="2704888" y="1871325"/>
            <a:ext cx="285000" cy="285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6133888" y="1871325"/>
            <a:ext cx="285000" cy="285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37"/>
          <p:cNvCxnSpPr/>
          <p:nvPr/>
        </p:nvCxnSpPr>
        <p:spPr>
          <a:xfrm>
            <a:off x="3066100" y="2584400"/>
            <a:ext cx="2068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3" name="Google Shape;373;p37"/>
          <p:cNvSpPr/>
          <p:nvPr/>
        </p:nvSpPr>
        <p:spPr>
          <a:xfrm>
            <a:off x="3066100" y="2210088"/>
            <a:ext cx="2070300" cy="2850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4" name="Google Shape;374;p37"/>
          <p:cNvCxnSpPr/>
          <p:nvPr/>
        </p:nvCxnSpPr>
        <p:spPr>
          <a:xfrm>
            <a:off x="4063600" y="3117800"/>
            <a:ext cx="2068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75" name="Google Shape;375;p37"/>
          <p:cNvSpPr/>
          <p:nvPr/>
        </p:nvSpPr>
        <p:spPr>
          <a:xfrm>
            <a:off x="4063600" y="2743488"/>
            <a:ext cx="2070300" cy="2850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37"/>
          <p:cNvCxnSpPr/>
          <p:nvPr/>
        </p:nvCxnSpPr>
        <p:spPr>
          <a:xfrm>
            <a:off x="3066100" y="3651200"/>
            <a:ext cx="2068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37"/>
          <p:cNvSpPr/>
          <p:nvPr/>
        </p:nvSpPr>
        <p:spPr>
          <a:xfrm>
            <a:off x="3066100" y="3276888"/>
            <a:ext cx="2070300" cy="2850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8" name="Google Shape;378;p37"/>
          <p:cNvCxnSpPr/>
          <p:nvPr/>
        </p:nvCxnSpPr>
        <p:spPr>
          <a:xfrm>
            <a:off x="4063600" y="4184600"/>
            <a:ext cx="2068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79" name="Google Shape;379;p37"/>
          <p:cNvSpPr/>
          <p:nvPr/>
        </p:nvSpPr>
        <p:spPr>
          <a:xfrm>
            <a:off x="4063600" y="3810288"/>
            <a:ext cx="2070300" cy="2850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0" name="Google Shape;380;p37"/>
          <p:cNvCxnSpPr/>
          <p:nvPr/>
        </p:nvCxnSpPr>
        <p:spPr>
          <a:xfrm>
            <a:off x="3066100" y="4718000"/>
            <a:ext cx="2068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p37"/>
          <p:cNvSpPr/>
          <p:nvPr/>
        </p:nvSpPr>
        <p:spPr>
          <a:xfrm>
            <a:off x="3066100" y="4343688"/>
            <a:ext cx="2070300" cy="2850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Avoiding Infinite Flooding</a:t>
            </a:r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Amplification: When there's a loop, copies of the same message get multiplied.</a:t>
            </a:r>
            <a:endParaRPr/>
          </a:p>
        </p:txBody>
      </p:sp>
      <p:cxnSp>
        <p:nvCxnSpPr>
          <p:cNvPr id="388" name="Google Shape;388;p38"/>
          <p:cNvCxnSpPr>
            <a:stCxn id="389" idx="3"/>
            <a:endCxn id="390" idx="1"/>
          </p:cNvCxnSpPr>
          <p:nvPr/>
        </p:nvCxnSpPr>
        <p:spPr>
          <a:xfrm>
            <a:off x="3285838" y="3562350"/>
            <a:ext cx="2153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38"/>
          <p:cNvSpPr/>
          <p:nvPr/>
        </p:nvSpPr>
        <p:spPr>
          <a:xfrm>
            <a:off x="4220038" y="2200650"/>
            <a:ext cx="285000" cy="285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3000838" y="3419850"/>
            <a:ext cx="285000" cy="285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5439238" y="3419850"/>
            <a:ext cx="285000" cy="285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2" name="Google Shape;392;p38"/>
          <p:cNvCxnSpPr>
            <a:stCxn id="389" idx="0"/>
            <a:endCxn id="391" idx="1"/>
          </p:cNvCxnSpPr>
          <p:nvPr/>
        </p:nvCxnSpPr>
        <p:spPr>
          <a:xfrm rot="10800000" flipH="1">
            <a:off x="3143338" y="2343150"/>
            <a:ext cx="1076700" cy="107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8"/>
          <p:cNvCxnSpPr>
            <a:stCxn id="391" idx="3"/>
            <a:endCxn id="390" idx="0"/>
          </p:cNvCxnSpPr>
          <p:nvPr/>
        </p:nvCxnSpPr>
        <p:spPr>
          <a:xfrm>
            <a:off x="4505038" y="2343150"/>
            <a:ext cx="1076700" cy="107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8"/>
          <p:cNvCxnSpPr/>
          <p:nvPr/>
        </p:nvCxnSpPr>
        <p:spPr>
          <a:xfrm>
            <a:off x="3501103" y="3714750"/>
            <a:ext cx="1722900" cy="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38"/>
          <p:cNvCxnSpPr/>
          <p:nvPr/>
        </p:nvCxnSpPr>
        <p:spPr>
          <a:xfrm flipH="1">
            <a:off x="3091103" y="22006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38"/>
          <p:cNvCxnSpPr/>
          <p:nvPr/>
        </p:nvCxnSpPr>
        <p:spPr>
          <a:xfrm>
            <a:off x="4591445" y="22006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38"/>
          <p:cNvCxnSpPr/>
          <p:nvPr/>
        </p:nvCxnSpPr>
        <p:spPr>
          <a:xfrm flipH="1">
            <a:off x="3014903" y="21244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8" name="Google Shape;398;p38"/>
          <p:cNvCxnSpPr/>
          <p:nvPr/>
        </p:nvCxnSpPr>
        <p:spPr>
          <a:xfrm>
            <a:off x="3501103" y="3820716"/>
            <a:ext cx="1722900" cy="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9" name="Google Shape;399;p38"/>
          <p:cNvCxnSpPr/>
          <p:nvPr/>
        </p:nvCxnSpPr>
        <p:spPr>
          <a:xfrm>
            <a:off x="4667645" y="21244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00" name="Google Shape;400;p38"/>
          <p:cNvCxnSpPr/>
          <p:nvPr/>
        </p:nvCxnSpPr>
        <p:spPr>
          <a:xfrm flipH="1">
            <a:off x="2938703" y="20482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38"/>
          <p:cNvCxnSpPr/>
          <p:nvPr/>
        </p:nvCxnSpPr>
        <p:spPr>
          <a:xfrm>
            <a:off x="4743845" y="20482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38"/>
          <p:cNvCxnSpPr/>
          <p:nvPr/>
        </p:nvCxnSpPr>
        <p:spPr>
          <a:xfrm flipH="1">
            <a:off x="2862503" y="19720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p38"/>
          <p:cNvCxnSpPr/>
          <p:nvPr/>
        </p:nvCxnSpPr>
        <p:spPr>
          <a:xfrm>
            <a:off x="4820045" y="19720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38"/>
          <p:cNvCxnSpPr/>
          <p:nvPr/>
        </p:nvCxnSpPr>
        <p:spPr>
          <a:xfrm>
            <a:off x="3501103" y="3926681"/>
            <a:ext cx="1722900" cy="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p38"/>
          <p:cNvCxnSpPr/>
          <p:nvPr/>
        </p:nvCxnSpPr>
        <p:spPr>
          <a:xfrm>
            <a:off x="3501103" y="4032647"/>
            <a:ext cx="1722900" cy="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06" name="Google Shape;406;p38"/>
          <p:cNvCxnSpPr/>
          <p:nvPr/>
        </p:nvCxnSpPr>
        <p:spPr>
          <a:xfrm flipH="1">
            <a:off x="2786303" y="18958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07" name="Google Shape;407;p38"/>
          <p:cNvCxnSpPr/>
          <p:nvPr/>
        </p:nvCxnSpPr>
        <p:spPr>
          <a:xfrm>
            <a:off x="4896245" y="18958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08" name="Google Shape;408;p38"/>
          <p:cNvCxnSpPr/>
          <p:nvPr/>
        </p:nvCxnSpPr>
        <p:spPr>
          <a:xfrm flipH="1">
            <a:off x="2710103" y="18196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p38"/>
          <p:cNvCxnSpPr/>
          <p:nvPr/>
        </p:nvCxnSpPr>
        <p:spPr>
          <a:xfrm>
            <a:off x="4972445" y="18196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" name="Google Shape;410;p38"/>
          <p:cNvCxnSpPr/>
          <p:nvPr/>
        </p:nvCxnSpPr>
        <p:spPr>
          <a:xfrm>
            <a:off x="5048645" y="17434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1" name="Google Shape;411;p38"/>
          <p:cNvCxnSpPr/>
          <p:nvPr/>
        </p:nvCxnSpPr>
        <p:spPr>
          <a:xfrm flipH="1">
            <a:off x="2633903" y="17434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" name="Google Shape;412;p38"/>
          <p:cNvCxnSpPr/>
          <p:nvPr/>
        </p:nvCxnSpPr>
        <p:spPr>
          <a:xfrm>
            <a:off x="3501103" y="4138613"/>
            <a:ext cx="172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3" name="Google Shape;413;p38"/>
          <p:cNvCxnSpPr/>
          <p:nvPr/>
        </p:nvCxnSpPr>
        <p:spPr>
          <a:xfrm>
            <a:off x="3501103" y="4244578"/>
            <a:ext cx="172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4" name="Google Shape;414;p38"/>
          <p:cNvCxnSpPr/>
          <p:nvPr/>
        </p:nvCxnSpPr>
        <p:spPr>
          <a:xfrm>
            <a:off x="3501103" y="4350544"/>
            <a:ext cx="172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p38"/>
          <p:cNvCxnSpPr/>
          <p:nvPr/>
        </p:nvCxnSpPr>
        <p:spPr>
          <a:xfrm flipH="1">
            <a:off x="2557703" y="16672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16" name="Google Shape;416;p38"/>
          <p:cNvCxnSpPr/>
          <p:nvPr/>
        </p:nvCxnSpPr>
        <p:spPr>
          <a:xfrm flipH="1">
            <a:off x="2481503" y="15910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17" name="Google Shape;417;p38"/>
          <p:cNvCxnSpPr/>
          <p:nvPr/>
        </p:nvCxnSpPr>
        <p:spPr>
          <a:xfrm flipH="1">
            <a:off x="2405303" y="15148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18" name="Google Shape;418;p38"/>
          <p:cNvCxnSpPr/>
          <p:nvPr/>
        </p:nvCxnSpPr>
        <p:spPr>
          <a:xfrm>
            <a:off x="5124845" y="16672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19" name="Google Shape;419;p38"/>
          <p:cNvCxnSpPr/>
          <p:nvPr/>
        </p:nvCxnSpPr>
        <p:spPr>
          <a:xfrm>
            <a:off x="5201045" y="15910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20" name="Google Shape;420;p38"/>
          <p:cNvCxnSpPr/>
          <p:nvPr/>
        </p:nvCxnSpPr>
        <p:spPr>
          <a:xfrm>
            <a:off x="5277245" y="15148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21" name="Google Shape;421;p38"/>
          <p:cNvCxnSpPr/>
          <p:nvPr/>
        </p:nvCxnSpPr>
        <p:spPr>
          <a:xfrm>
            <a:off x="3501103" y="4455245"/>
            <a:ext cx="172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3501103" y="4561210"/>
            <a:ext cx="172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23" name="Google Shape;423;p38"/>
          <p:cNvCxnSpPr/>
          <p:nvPr/>
        </p:nvCxnSpPr>
        <p:spPr>
          <a:xfrm>
            <a:off x="3501103" y="4667176"/>
            <a:ext cx="172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39"/>
          <p:cNvCxnSpPr>
            <a:stCxn id="429" idx="2"/>
          </p:cNvCxnSpPr>
          <p:nvPr/>
        </p:nvCxnSpPr>
        <p:spPr>
          <a:xfrm flipH="1">
            <a:off x="7827688" y="424830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39"/>
          <p:cNvCxnSpPr>
            <a:stCxn id="429" idx="2"/>
          </p:cNvCxnSpPr>
          <p:nvPr/>
        </p:nvCxnSpPr>
        <p:spPr>
          <a:xfrm>
            <a:off x="7914688" y="424830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9"/>
          <p:cNvCxnSpPr>
            <a:stCxn id="432" idx="2"/>
          </p:cNvCxnSpPr>
          <p:nvPr/>
        </p:nvCxnSpPr>
        <p:spPr>
          <a:xfrm flipH="1">
            <a:off x="8284888" y="424830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39"/>
          <p:cNvCxnSpPr>
            <a:stCxn id="432" idx="2"/>
          </p:cNvCxnSpPr>
          <p:nvPr/>
        </p:nvCxnSpPr>
        <p:spPr>
          <a:xfrm>
            <a:off x="8371888" y="424830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39"/>
          <p:cNvCxnSpPr>
            <a:stCxn id="435" idx="2"/>
          </p:cNvCxnSpPr>
          <p:nvPr/>
        </p:nvCxnSpPr>
        <p:spPr>
          <a:xfrm flipH="1">
            <a:off x="6760888" y="424825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39"/>
          <p:cNvCxnSpPr>
            <a:stCxn id="435" idx="2"/>
          </p:cNvCxnSpPr>
          <p:nvPr/>
        </p:nvCxnSpPr>
        <p:spPr>
          <a:xfrm>
            <a:off x="6847888" y="424825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39"/>
          <p:cNvCxnSpPr>
            <a:stCxn id="438" idx="2"/>
          </p:cNvCxnSpPr>
          <p:nvPr/>
        </p:nvCxnSpPr>
        <p:spPr>
          <a:xfrm flipH="1">
            <a:off x="7218088" y="424825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39"/>
          <p:cNvCxnSpPr>
            <a:stCxn id="438" idx="2"/>
          </p:cNvCxnSpPr>
          <p:nvPr/>
        </p:nvCxnSpPr>
        <p:spPr>
          <a:xfrm>
            <a:off x="7305088" y="424825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9"/>
          <p:cNvCxnSpPr>
            <a:stCxn id="441" idx="2"/>
          </p:cNvCxnSpPr>
          <p:nvPr/>
        </p:nvCxnSpPr>
        <p:spPr>
          <a:xfrm flipH="1">
            <a:off x="5770288" y="424825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9"/>
          <p:cNvCxnSpPr>
            <a:stCxn id="441" idx="2"/>
          </p:cNvCxnSpPr>
          <p:nvPr/>
        </p:nvCxnSpPr>
        <p:spPr>
          <a:xfrm>
            <a:off x="5857288" y="424825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9"/>
          <p:cNvCxnSpPr>
            <a:stCxn id="444" idx="2"/>
          </p:cNvCxnSpPr>
          <p:nvPr/>
        </p:nvCxnSpPr>
        <p:spPr>
          <a:xfrm flipH="1">
            <a:off x="6227488" y="424825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9"/>
          <p:cNvCxnSpPr>
            <a:stCxn id="444" idx="2"/>
          </p:cNvCxnSpPr>
          <p:nvPr/>
        </p:nvCxnSpPr>
        <p:spPr>
          <a:xfrm>
            <a:off x="6314488" y="424825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39"/>
          <p:cNvCxnSpPr>
            <a:stCxn id="447" idx="2"/>
          </p:cNvCxnSpPr>
          <p:nvPr/>
        </p:nvCxnSpPr>
        <p:spPr>
          <a:xfrm flipH="1">
            <a:off x="4703488" y="424820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39"/>
          <p:cNvCxnSpPr>
            <a:stCxn id="447" idx="2"/>
          </p:cNvCxnSpPr>
          <p:nvPr/>
        </p:nvCxnSpPr>
        <p:spPr>
          <a:xfrm>
            <a:off x="4790488" y="424820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39"/>
          <p:cNvCxnSpPr>
            <a:stCxn id="450" idx="2"/>
          </p:cNvCxnSpPr>
          <p:nvPr/>
        </p:nvCxnSpPr>
        <p:spPr>
          <a:xfrm flipH="1">
            <a:off x="5160688" y="424820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9"/>
          <p:cNvCxnSpPr>
            <a:stCxn id="450" idx="2"/>
          </p:cNvCxnSpPr>
          <p:nvPr/>
        </p:nvCxnSpPr>
        <p:spPr>
          <a:xfrm>
            <a:off x="5247688" y="424820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39"/>
          <p:cNvCxnSpPr>
            <a:stCxn id="453" idx="2"/>
          </p:cNvCxnSpPr>
          <p:nvPr/>
        </p:nvCxnSpPr>
        <p:spPr>
          <a:xfrm flipH="1">
            <a:off x="3789088" y="424825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39"/>
          <p:cNvCxnSpPr>
            <a:stCxn id="453" idx="2"/>
          </p:cNvCxnSpPr>
          <p:nvPr/>
        </p:nvCxnSpPr>
        <p:spPr>
          <a:xfrm>
            <a:off x="3876088" y="424825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39"/>
          <p:cNvCxnSpPr>
            <a:stCxn id="456" idx="2"/>
          </p:cNvCxnSpPr>
          <p:nvPr/>
        </p:nvCxnSpPr>
        <p:spPr>
          <a:xfrm flipH="1">
            <a:off x="4246288" y="424825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39"/>
          <p:cNvCxnSpPr>
            <a:stCxn id="456" idx="2"/>
          </p:cNvCxnSpPr>
          <p:nvPr/>
        </p:nvCxnSpPr>
        <p:spPr>
          <a:xfrm>
            <a:off x="4333288" y="424825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39"/>
          <p:cNvCxnSpPr>
            <a:stCxn id="459" idx="2"/>
          </p:cNvCxnSpPr>
          <p:nvPr/>
        </p:nvCxnSpPr>
        <p:spPr>
          <a:xfrm flipH="1">
            <a:off x="2722288" y="424820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39"/>
          <p:cNvCxnSpPr>
            <a:stCxn id="459" idx="2"/>
          </p:cNvCxnSpPr>
          <p:nvPr/>
        </p:nvCxnSpPr>
        <p:spPr>
          <a:xfrm>
            <a:off x="2809288" y="424820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39"/>
          <p:cNvCxnSpPr>
            <a:stCxn id="462" idx="2"/>
          </p:cNvCxnSpPr>
          <p:nvPr/>
        </p:nvCxnSpPr>
        <p:spPr>
          <a:xfrm flipH="1">
            <a:off x="3179488" y="424820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39"/>
          <p:cNvCxnSpPr>
            <a:stCxn id="462" idx="2"/>
          </p:cNvCxnSpPr>
          <p:nvPr/>
        </p:nvCxnSpPr>
        <p:spPr>
          <a:xfrm>
            <a:off x="3266488" y="424820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39"/>
          <p:cNvCxnSpPr>
            <a:stCxn id="465" idx="2"/>
          </p:cNvCxnSpPr>
          <p:nvPr/>
        </p:nvCxnSpPr>
        <p:spPr>
          <a:xfrm flipH="1">
            <a:off x="1731688" y="424820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39"/>
          <p:cNvCxnSpPr>
            <a:stCxn id="465" idx="2"/>
          </p:cNvCxnSpPr>
          <p:nvPr/>
        </p:nvCxnSpPr>
        <p:spPr>
          <a:xfrm>
            <a:off x="1818688" y="424820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39"/>
          <p:cNvCxnSpPr>
            <a:stCxn id="468" idx="2"/>
          </p:cNvCxnSpPr>
          <p:nvPr/>
        </p:nvCxnSpPr>
        <p:spPr>
          <a:xfrm flipH="1">
            <a:off x="2188888" y="424820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39"/>
          <p:cNvCxnSpPr>
            <a:stCxn id="468" idx="2"/>
          </p:cNvCxnSpPr>
          <p:nvPr/>
        </p:nvCxnSpPr>
        <p:spPr>
          <a:xfrm>
            <a:off x="2275888" y="424820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Avoiding Infinite Flooding</a:t>
            </a:r>
            <a:endParaRPr/>
          </a:p>
        </p:txBody>
      </p:sp>
      <p:sp>
        <p:nvSpPr>
          <p:cNvPr id="471" name="Google Shape;471;p3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Amplification: When there's a loop, copies of the same message get multiplied.</a:t>
            </a:r>
            <a:endParaRPr/>
          </a:p>
        </p:txBody>
      </p:sp>
      <p:sp>
        <p:nvSpPr>
          <p:cNvPr id="472" name="Google Shape;472;p39"/>
          <p:cNvSpPr/>
          <p:nvPr/>
        </p:nvSpPr>
        <p:spPr>
          <a:xfrm>
            <a:off x="4419388" y="15194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2400088" y="213760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6438688" y="213760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5" name="Google Shape;475;p39"/>
          <p:cNvCxnSpPr>
            <a:stCxn id="472" idx="2"/>
            <a:endCxn id="473" idx="0"/>
          </p:cNvCxnSpPr>
          <p:nvPr/>
        </p:nvCxnSpPr>
        <p:spPr>
          <a:xfrm flipH="1">
            <a:off x="2542588" y="1804400"/>
            <a:ext cx="2019300" cy="3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39"/>
          <p:cNvCxnSpPr>
            <a:stCxn id="472" idx="2"/>
            <a:endCxn id="474" idx="0"/>
          </p:cNvCxnSpPr>
          <p:nvPr/>
        </p:nvCxnSpPr>
        <p:spPr>
          <a:xfrm>
            <a:off x="4561888" y="1804400"/>
            <a:ext cx="2019300" cy="3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9"/>
          <p:cNvSpPr/>
          <p:nvPr/>
        </p:nvSpPr>
        <p:spPr>
          <a:xfrm>
            <a:off x="1371388" y="274395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3428788" y="274395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5409988" y="274395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7467388" y="274395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1" name="Google Shape;481;p39"/>
          <p:cNvCxnSpPr>
            <a:stCxn id="473" idx="2"/>
            <a:endCxn id="477" idx="0"/>
          </p:cNvCxnSpPr>
          <p:nvPr/>
        </p:nvCxnSpPr>
        <p:spPr>
          <a:xfrm flipH="1">
            <a:off x="1513888" y="2422600"/>
            <a:ext cx="1028700" cy="3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9"/>
          <p:cNvCxnSpPr>
            <a:stCxn id="473" idx="2"/>
            <a:endCxn id="478" idx="0"/>
          </p:cNvCxnSpPr>
          <p:nvPr/>
        </p:nvCxnSpPr>
        <p:spPr>
          <a:xfrm>
            <a:off x="2542588" y="2422600"/>
            <a:ext cx="1028700" cy="3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9"/>
          <p:cNvCxnSpPr>
            <a:stCxn id="474" idx="2"/>
            <a:endCxn id="479" idx="0"/>
          </p:cNvCxnSpPr>
          <p:nvPr/>
        </p:nvCxnSpPr>
        <p:spPr>
          <a:xfrm flipH="1">
            <a:off x="5552488" y="2422600"/>
            <a:ext cx="1028700" cy="3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39"/>
          <p:cNvCxnSpPr>
            <a:stCxn id="474" idx="2"/>
            <a:endCxn id="480" idx="0"/>
          </p:cNvCxnSpPr>
          <p:nvPr/>
        </p:nvCxnSpPr>
        <p:spPr>
          <a:xfrm>
            <a:off x="6581188" y="2422600"/>
            <a:ext cx="1028700" cy="3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39"/>
          <p:cNvSpPr/>
          <p:nvPr/>
        </p:nvSpPr>
        <p:spPr>
          <a:xfrm>
            <a:off x="837988" y="335355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6" name="Google Shape;486;p39"/>
          <p:cNvCxnSpPr>
            <a:stCxn id="477" idx="2"/>
            <a:endCxn id="485" idx="0"/>
          </p:cNvCxnSpPr>
          <p:nvPr/>
        </p:nvCxnSpPr>
        <p:spPr>
          <a:xfrm flipH="1">
            <a:off x="980488" y="3028950"/>
            <a:ext cx="5334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39"/>
          <p:cNvCxnSpPr>
            <a:stCxn id="477" idx="2"/>
            <a:endCxn id="488" idx="0"/>
          </p:cNvCxnSpPr>
          <p:nvPr/>
        </p:nvCxnSpPr>
        <p:spPr>
          <a:xfrm>
            <a:off x="1513888" y="3028950"/>
            <a:ext cx="5334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39"/>
          <p:cNvCxnSpPr>
            <a:stCxn id="478" idx="2"/>
            <a:endCxn id="490" idx="0"/>
          </p:cNvCxnSpPr>
          <p:nvPr/>
        </p:nvCxnSpPr>
        <p:spPr>
          <a:xfrm flipH="1">
            <a:off x="3037888" y="3028950"/>
            <a:ext cx="5334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>
            <a:stCxn id="478" idx="2"/>
            <a:endCxn id="492" idx="0"/>
          </p:cNvCxnSpPr>
          <p:nvPr/>
        </p:nvCxnSpPr>
        <p:spPr>
          <a:xfrm>
            <a:off x="3571288" y="3028950"/>
            <a:ext cx="5334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39"/>
          <p:cNvCxnSpPr>
            <a:stCxn id="479" idx="2"/>
            <a:endCxn id="494" idx="0"/>
          </p:cNvCxnSpPr>
          <p:nvPr/>
        </p:nvCxnSpPr>
        <p:spPr>
          <a:xfrm flipH="1">
            <a:off x="5019088" y="3028950"/>
            <a:ext cx="5334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9"/>
          <p:cNvCxnSpPr>
            <a:stCxn id="479" idx="2"/>
            <a:endCxn id="496" idx="0"/>
          </p:cNvCxnSpPr>
          <p:nvPr/>
        </p:nvCxnSpPr>
        <p:spPr>
          <a:xfrm>
            <a:off x="5552488" y="3028950"/>
            <a:ext cx="5334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9"/>
          <p:cNvCxnSpPr>
            <a:stCxn id="480" idx="2"/>
            <a:endCxn id="498" idx="0"/>
          </p:cNvCxnSpPr>
          <p:nvPr/>
        </p:nvCxnSpPr>
        <p:spPr>
          <a:xfrm flipH="1">
            <a:off x="7076488" y="3028950"/>
            <a:ext cx="5334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9"/>
          <p:cNvCxnSpPr>
            <a:stCxn id="480" idx="2"/>
            <a:endCxn id="500" idx="0"/>
          </p:cNvCxnSpPr>
          <p:nvPr/>
        </p:nvCxnSpPr>
        <p:spPr>
          <a:xfrm>
            <a:off x="7609888" y="3028950"/>
            <a:ext cx="5334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9"/>
          <p:cNvCxnSpPr>
            <a:stCxn id="485" idx="2"/>
            <a:endCxn id="502" idx="0"/>
          </p:cNvCxnSpPr>
          <p:nvPr/>
        </p:nvCxnSpPr>
        <p:spPr>
          <a:xfrm flipH="1">
            <a:off x="751888" y="3638550"/>
            <a:ext cx="2286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9"/>
          <p:cNvCxnSpPr>
            <a:stCxn id="485" idx="2"/>
            <a:endCxn id="504" idx="0"/>
          </p:cNvCxnSpPr>
          <p:nvPr/>
        </p:nvCxnSpPr>
        <p:spPr>
          <a:xfrm>
            <a:off x="980488" y="3638550"/>
            <a:ext cx="2286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39"/>
          <p:cNvCxnSpPr>
            <a:stCxn id="488" idx="2"/>
            <a:endCxn id="465" idx="0"/>
          </p:cNvCxnSpPr>
          <p:nvPr/>
        </p:nvCxnSpPr>
        <p:spPr>
          <a:xfrm flipH="1">
            <a:off x="1818688" y="3638550"/>
            <a:ext cx="2286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9"/>
          <p:cNvCxnSpPr>
            <a:stCxn id="488" idx="2"/>
            <a:endCxn id="468" idx="0"/>
          </p:cNvCxnSpPr>
          <p:nvPr/>
        </p:nvCxnSpPr>
        <p:spPr>
          <a:xfrm>
            <a:off x="2047288" y="3638550"/>
            <a:ext cx="2286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39"/>
          <p:cNvSpPr/>
          <p:nvPr/>
        </p:nvSpPr>
        <p:spPr>
          <a:xfrm>
            <a:off x="1904788" y="335355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1676188" y="39632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2133388" y="396320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7" name="Google Shape;507;p39"/>
          <p:cNvCxnSpPr>
            <a:stCxn id="490" idx="2"/>
            <a:endCxn id="459" idx="0"/>
          </p:cNvCxnSpPr>
          <p:nvPr/>
        </p:nvCxnSpPr>
        <p:spPr>
          <a:xfrm flipH="1">
            <a:off x="2809288" y="3638550"/>
            <a:ext cx="2286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39"/>
          <p:cNvCxnSpPr>
            <a:stCxn id="490" idx="2"/>
            <a:endCxn id="462" idx="0"/>
          </p:cNvCxnSpPr>
          <p:nvPr/>
        </p:nvCxnSpPr>
        <p:spPr>
          <a:xfrm>
            <a:off x="3037888" y="3638550"/>
            <a:ext cx="2286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9"/>
          <p:cNvCxnSpPr>
            <a:stCxn id="492" idx="2"/>
            <a:endCxn id="453" idx="0"/>
          </p:cNvCxnSpPr>
          <p:nvPr/>
        </p:nvCxnSpPr>
        <p:spPr>
          <a:xfrm flipH="1">
            <a:off x="3876088" y="3638550"/>
            <a:ext cx="2286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9"/>
          <p:cNvCxnSpPr>
            <a:stCxn id="492" idx="2"/>
            <a:endCxn id="456" idx="0"/>
          </p:cNvCxnSpPr>
          <p:nvPr/>
        </p:nvCxnSpPr>
        <p:spPr>
          <a:xfrm>
            <a:off x="4104688" y="3638550"/>
            <a:ext cx="22860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39"/>
          <p:cNvSpPr/>
          <p:nvPr/>
        </p:nvSpPr>
        <p:spPr>
          <a:xfrm>
            <a:off x="2666788" y="396320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3123988" y="396320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39"/>
          <p:cNvSpPr/>
          <p:nvPr/>
        </p:nvSpPr>
        <p:spPr>
          <a:xfrm>
            <a:off x="3733588" y="396325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4190788" y="396325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2895388" y="335355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9"/>
          <p:cNvSpPr/>
          <p:nvPr/>
        </p:nvSpPr>
        <p:spPr>
          <a:xfrm>
            <a:off x="3962188" y="335355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1" name="Google Shape;511;p39"/>
          <p:cNvCxnSpPr>
            <a:stCxn id="494" idx="2"/>
            <a:endCxn id="447" idx="0"/>
          </p:cNvCxnSpPr>
          <p:nvPr/>
        </p:nvCxnSpPr>
        <p:spPr>
          <a:xfrm flipH="1">
            <a:off x="4790488" y="3638400"/>
            <a:ext cx="22860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39"/>
          <p:cNvCxnSpPr>
            <a:stCxn id="494" idx="2"/>
            <a:endCxn id="450" idx="0"/>
          </p:cNvCxnSpPr>
          <p:nvPr/>
        </p:nvCxnSpPr>
        <p:spPr>
          <a:xfrm>
            <a:off x="5019088" y="3638400"/>
            <a:ext cx="22860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9"/>
          <p:cNvCxnSpPr>
            <a:stCxn id="496" idx="2"/>
            <a:endCxn id="441" idx="0"/>
          </p:cNvCxnSpPr>
          <p:nvPr/>
        </p:nvCxnSpPr>
        <p:spPr>
          <a:xfrm flipH="1">
            <a:off x="5857288" y="3638400"/>
            <a:ext cx="22860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39"/>
          <p:cNvCxnSpPr>
            <a:stCxn id="496" idx="2"/>
            <a:endCxn id="444" idx="0"/>
          </p:cNvCxnSpPr>
          <p:nvPr/>
        </p:nvCxnSpPr>
        <p:spPr>
          <a:xfrm>
            <a:off x="6085888" y="3638400"/>
            <a:ext cx="22860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39"/>
          <p:cNvSpPr/>
          <p:nvPr/>
        </p:nvSpPr>
        <p:spPr>
          <a:xfrm>
            <a:off x="4647988" y="39632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5105188" y="396320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5714788" y="396325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9"/>
          <p:cNvSpPr/>
          <p:nvPr/>
        </p:nvSpPr>
        <p:spPr>
          <a:xfrm>
            <a:off x="6171988" y="396325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5" name="Google Shape;515;p39"/>
          <p:cNvCxnSpPr>
            <a:stCxn id="498" idx="2"/>
            <a:endCxn id="435" idx="0"/>
          </p:cNvCxnSpPr>
          <p:nvPr/>
        </p:nvCxnSpPr>
        <p:spPr>
          <a:xfrm flipH="1">
            <a:off x="6847888" y="3638400"/>
            <a:ext cx="22860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39"/>
          <p:cNvCxnSpPr>
            <a:stCxn id="498" idx="2"/>
            <a:endCxn id="438" idx="0"/>
          </p:cNvCxnSpPr>
          <p:nvPr/>
        </p:nvCxnSpPr>
        <p:spPr>
          <a:xfrm>
            <a:off x="7076488" y="3638400"/>
            <a:ext cx="22860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39"/>
          <p:cNvCxnSpPr>
            <a:stCxn id="500" idx="2"/>
            <a:endCxn id="429" idx="0"/>
          </p:cNvCxnSpPr>
          <p:nvPr/>
        </p:nvCxnSpPr>
        <p:spPr>
          <a:xfrm flipH="1">
            <a:off x="7914688" y="3638400"/>
            <a:ext cx="22860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9"/>
          <p:cNvCxnSpPr>
            <a:stCxn id="500" idx="2"/>
            <a:endCxn id="432" idx="0"/>
          </p:cNvCxnSpPr>
          <p:nvPr/>
        </p:nvCxnSpPr>
        <p:spPr>
          <a:xfrm>
            <a:off x="8143288" y="3638400"/>
            <a:ext cx="22860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39"/>
          <p:cNvSpPr/>
          <p:nvPr/>
        </p:nvSpPr>
        <p:spPr>
          <a:xfrm>
            <a:off x="6705388" y="396325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7162588" y="396325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7772188" y="396330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8229388" y="396330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4876588" y="3353400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5943388" y="335340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6933988" y="33534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8000788" y="335340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2814925" y="1675060"/>
            <a:ext cx="1361500" cy="296700"/>
          </a:xfrm>
          <a:custGeom>
            <a:avLst/>
            <a:gdLst/>
            <a:ahLst/>
            <a:cxnLst/>
            <a:rect l="l" t="t" r="r" b="b"/>
            <a:pathLst>
              <a:path w="54460" h="11868" extrusionOk="0">
                <a:moveTo>
                  <a:pt x="54460" y="2456"/>
                </a:moveTo>
                <a:cubicBezTo>
                  <a:pt x="49866" y="2120"/>
                  <a:pt x="35971" y="-1130"/>
                  <a:pt x="26894" y="439"/>
                </a:cubicBezTo>
                <a:cubicBezTo>
                  <a:pt x="17817" y="2008"/>
                  <a:pt x="4482" y="9964"/>
                  <a:pt x="0" y="118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0" name="Google Shape;520;p39"/>
          <p:cNvSpPr txBox="1"/>
          <p:nvPr/>
        </p:nvSpPr>
        <p:spPr>
          <a:xfrm>
            <a:off x="2469700" y="1200800"/>
            <a:ext cx="178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edge means, R1 sends the message to R2.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39"/>
          <p:cNvSpPr/>
          <p:nvPr/>
        </p:nvSpPr>
        <p:spPr>
          <a:xfrm>
            <a:off x="1624752" y="2306700"/>
            <a:ext cx="651205" cy="296700"/>
          </a:xfrm>
          <a:custGeom>
            <a:avLst/>
            <a:gdLst/>
            <a:ahLst/>
            <a:cxnLst/>
            <a:rect l="l" t="t" r="r" b="b"/>
            <a:pathLst>
              <a:path w="54460" h="11868" extrusionOk="0">
                <a:moveTo>
                  <a:pt x="54460" y="2456"/>
                </a:moveTo>
                <a:cubicBezTo>
                  <a:pt x="49866" y="2120"/>
                  <a:pt x="35971" y="-1130"/>
                  <a:pt x="26894" y="439"/>
                </a:cubicBezTo>
                <a:cubicBezTo>
                  <a:pt x="17817" y="2008"/>
                  <a:pt x="4482" y="9964"/>
                  <a:pt x="0" y="1186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2" name="Google Shape;522;p39"/>
          <p:cNvSpPr txBox="1"/>
          <p:nvPr/>
        </p:nvSpPr>
        <p:spPr>
          <a:xfrm>
            <a:off x="980500" y="1879425"/>
            <a:ext cx="122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Then, R2 sends it to R1, and so 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3" name="Google Shape;523;p39"/>
          <p:cNvCxnSpPr/>
          <p:nvPr/>
        </p:nvCxnSpPr>
        <p:spPr>
          <a:xfrm flipH="1">
            <a:off x="664888" y="424815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9"/>
          <p:cNvCxnSpPr>
            <a:stCxn id="502" idx="2"/>
          </p:cNvCxnSpPr>
          <p:nvPr/>
        </p:nvCxnSpPr>
        <p:spPr>
          <a:xfrm>
            <a:off x="751888" y="424815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39"/>
          <p:cNvSpPr/>
          <p:nvPr/>
        </p:nvSpPr>
        <p:spPr>
          <a:xfrm>
            <a:off x="609388" y="396315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5" name="Google Shape;525;p39"/>
          <p:cNvCxnSpPr>
            <a:stCxn id="504" idx="2"/>
          </p:cNvCxnSpPr>
          <p:nvPr/>
        </p:nvCxnSpPr>
        <p:spPr>
          <a:xfrm flipH="1">
            <a:off x="1122088" y="4248150"/>
            <a:ext cx="870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9"/>
          <p:cNvCxnSpPr>
            <a:stCxn id="504" idx="2"/>
          </p:cNvCxnSpPr>
          <p:nvPr/>
        </p:nvCxnSpPr>
        <p:spPr>
          <a:xfrm>
            <a:off x="1209088" y="4248150"/>
            <a:ext cx="86700" cy="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39"/>
          <p:cNvSpPr/>
          <p:nvPr/>
        </p:nvSpPr>
        <p:spPr>
          <a:xfrm>
            <a:off x="1066588" y="3963150"/>
            <a:ext cx="285000" cy="2850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Avoiding Infinite Flooding</a:t>
            </a:r>
            <a:endParaRPr/>
          </a:p>
        </p:txBody>
      </p:sp>
      <p:sp>
        <p:nvSpPr>
          <p:cNvPr id="532" name="Google Shape;532;p4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27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Naive solution (send to all neighbors) causes amplification.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local information (about yourself) changes, send it to all neighbors.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receive a packet from a neighbor, send it to all neighbors...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...unless you've already seen the packet before.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identify packets you've seen before, add a timestamp.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 some other unique identifier, e.g. strictly increasing sequence numbers.</a:t>
            </a:r>
            <a:endParaRPr/>
          </a:p>
        </p:txBody>
      </p:sp>
      <p:cxnSp>
        <p:nvCxnSpPr>
          <p:cNvPr id="533" name="Google Shape;533;p40"/>
          <p:cNvCxnSpPr>
            <a:stCxn id="534" idx="3"/>
            <a:endCxn id="535" idx="1"/>
          </p:cNvCxnSpPr>
          <p:nvPr/>
        </p:nvCxnSpPr>
        <p:spPr>
          <a:xfrm>
            <a:off x="3438238" y="4781550"/>
            <a:ext cx="21534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0"/>
          <p:cNvCxnSpPr>
            <a:stCxn id="534" idx="0"/>
            <a:endCxn id="537" idx="1"/>
          </p:cNvCxnSpPr>
          <p:nvPr/>
        </p:nvCxnSpPr>
        <p:spPr>
          <a:xfrm rot="10800000" flipH="1">
            <a:off x="3295738" y="3562350"/>
            <a:ext cx="1076700" cy="10767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40"/>
          <p:cNvCxnSpPr>
            <a:stCxn id="537" idx="3"/>
            <a:endCxn id="535" idx="0"/>
          </p:cNvCxnSpPr>
          <p:nvPr/>
        </p:nvCxnSpPr>
        <p:spPr>
          <a:xfrm>
            <a:off x="4657438" y="3562350"/>
            <a:ext cx="1076700" cy="10767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40"/>
          <p:cNvCxnSpPr/>
          <p:nvPr/>
        </p:nvCxnSpPr>
        <p:spPr>
          <a:xfrm>
            <a:off x="3653503" y="4888476"/>
            <a:ext cx="172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40"/>
          <p:cNvCxnSpPr/>
          <p:nvPr/>
        </p:nvCxnSpPr>
        <p:spPr>
          <a:xfrm flipH="1">
            <a:off x="3243503" y="34198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40"/>
          <p:cNvCxnSpPr/>
          <p:nvPr/>
        </p:nvCxnSpPr>
        <p:spPr>
          <a:xfrm>
            <a:off x="4743845" y="34198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40"/>
          <p:cNvCxnSpPr/>
          <p:nvPr/>
        </p:nvCxnSpPr>
        <p:spPr>
          <a:xfrm flipH="1">
            <a:off x="3167303" y="33436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43" name="Google Shape;543;p40"/>
          <p:cNvCxnSpPr/>
          <p:nvPr/>
        </p:nvCxnSpPr>
        <p:spPr>
          <a:xfrm>
            <a:off x="3653503" y="4994441"/>
            <a:ext cx="17229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44" name="Google Shape;544;p40"/>
          <p:cNvCxnSpPr/>
          <p:nvPr/>
        </p:nvCxnSpPr>
        <p:spPr>
          <a:xfrm>
            <a:off x="4820045" y="3343650"/>
            <a:ext cx="1043700" cy="1043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5" name="Google Shape;545;p40"/>
          <p:cNvSpPr txBox="1"/>
          <p:nvPr/>
        </p:nvSpPr>
        <p:spPr>
          <a:xfrm>
            <a:off x="4167100" y="3144200"/>
            <a:ext cx="789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✓ Seen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2282550" y="4673850"/>
            <a:ext cx="789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✓ Seen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40"/>
          <p:cNvSpPr txBox="1"/>
          <p:nvPr/>
        </p:nvSpPr>
        <p:spPr>
          <a:xfrm>
            <a:off x="5957750" y="4673850"/>
            <a:ext cx="789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✓ Seen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40"/>
          <p:cNvSpPr/>
          <p:nvPr/>
        </p:nvSpPr>
        <p:spPr>
          <a:xfrm>
            <a:off x="4372438" y="3419850"/>
            <a:ext cx="285000" cy="285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0"/>
          <p:cNvSpPr/>
          <p:nvPr/>
        </p:nvSpPr>
        <p:spPr>
          <a:xfrm>
            <a:off x="3153238" y="4639050"/>
            <a:ext cx="285000" cy="285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40"/>
          <p:cNvSpPr/>
          <p:nvPr/>
        </p:nvSpPr>
        <p:spPr>
          <a:xfrm>
            <a:off x="5591638" y="4639050"/>
            <a:ext cx="285000" cy="285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Reliability</a:t>
            </a:r>
            <a:endParaRPr/>
          </a:p>
        </p:txBody>
      </p:sp>
      <p:sp>
        <p:nvSpPr>
          <p:cNvPr id="553" name="Google Shape;553;p41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network is still best-effort. Updates could get dropped.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We need all routers to agree on topology, or else paths might be invalid.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Solution: Periodically re-send the update.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Convergence</a:t>
            </a:r>
            <a:endParaRPr/>
          </a:p>
        </p:txBody>
      </p:sp>
      <p:sp>
        <p:nvSpPr>
          <p:cNvPr id="559" name="Google Shape;559;p42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23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network could change. What happens if a link goes down?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routers to detect the failure.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to flood new information.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to recompute paths.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While waiting for convergence, the routing state might be invalid.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Dead ends and loops. Packets using longer routes.</a:t>
            </a:r>
            <a:endParaRPr/>
          </a:p>
        </p:txBody>
      </p:sp>
      <p:cxnSp>
        <p:nvCxnSpPr>
          <p:cNvPr id="560" name="Google Shape;560;p42"/>
          <p:cNvCxnSpPr>
            <a:stCxn id="561" idx="2"/>
            <a:endCxn id="562" idx="1"/>
          </p:cNvCxnSpPr>
          <p:nvPr/>
        </p:nvCxnSpPr>
        <p:spPr>
          <a:xfrm>
            <a:off x="1901188" y="3692900"/>
            <a:ext cx="467100" cy="314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42"/>
          <p:cNvCxnSpPr>
            <a:stCxn id="564" idx="2"/>
            <a:endCxn id="562" idx="3"/>
          </p:cNvCxnSpPr>
          <p:nvPr/>
        </p:nvCxnSpPr>
        <p:spPr>
          <a:xfrm flipH="1">
            <a:off x="2653288" y="3692900"/>
            <a:ext cx="467100" cy="3147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65" name="Google Shape;565;p42"/>
          <p:cNvCxnSpPr>
            <a:stCxn id="566" idx="3"/>
            <a:endCxn id="561" idx="0"/>
          </p:cNvCxnSpPr>
          <p:nvPr/>
        </p:nvCxnSpPr>
        <p:spPr>
          <a:xfrm flipH="1">
            <a:off x="1901237" y="3117750"/>
            <a:ext cx="508800" cy="290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2"/>
          <p:cNvCxnSpPr>
            <a:stCxn id="566" idx="5"/>
            <a:endCxn id="564" idx="0"/>
          </p:cNvCxnSpPr>
          <p:nvPr/>
        </p:nvCxnSpPr>
        <p:spPr>
          <a:xfrm>
            <a:off x="2611563" y="3117750"/>
            <a:ext cx="508800" cy="2901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2"/>
          <p:cNvCxnSpPr>
            <a:stCxn id="569" idx="2"/>
            <a:endCxn id="570" idx="1"/>
          </p:cNvCxnSpPr>
          <p:nvPr/>
        </p:nvCxnSpPr>
        <p:spPr>
          <a:xfrm>
            <a:off x="5686563" y="3692900"/>
            <a:ext cx="467100" cy="314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42"/>
          <p:cNvCxnSpPr>
            <a:stCxn id="572" idx="2"/>
            <a:endCxn id="570" idx="3"/>
          </p:cNvCxnSpPr>
          <p:nvPr/>
        </p:nvCxnSpPr>
        <p:spPr>
          <a:xfrm flipH="1">
            <a:off x="6438663" y="3692900"/>
            <a:ext cx="467100" cy="314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42"/>
          <p:cNvCxnSpPr>
            <a:stCxn id="574" idx="3"/>
            <a:endCxn id="569" idx="0"/>
          </p:cNvCxnSpPr>
          <p:nvPr/>
        </p:nvCxnSpPr>
        <p:spPr>
          <a:xfrm flipH="1">
            <a:off x="5686612" y="3117750"/>
            <a:ext cx="508800" cy="2901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42"/>
          <p:cNvCxnSpPr>
            <a:stCxn id="574" idx="5"/>
            <a:endCxn id="572" idx="0"/>
          </p:cNvCxnSpPr>
          <p:nvPr/>
        </p:nvCxnSpPr>
        <p:spPr>
          <a:xfrm>
            <a:off x="6396938" y="3117750"/>
            <a:ext cx="508800" cy="290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76" name="Google Shape;576;p42"/>
          <p:cNvSpPr txBox="1"/>
          <p:nvPr/>
        </p:nvSpPr>
        <p:spPr>
          <a:xfrm>
            <a:off x="1084750" y="4361900"/>
            <a:ext cx="2852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is down, but R1 doesn't know!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R1 forwards to R3.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4870125" y="4361900"/>
            <a:ext cx="2852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R3 knows about the link failure!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R3 forwards to R1.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42"/>
          <p:cNvSpPr/>
          <p:nvPr/>
        </p:nvSpPr>
        <p:spPr>
          <a:xfrm>
            <a:off x="5544063" y="34079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42"/>
          <p:cNvSpPr/>
          <p:nvPr/>
        </p:nvSpPr>
        <p:spPr>
          <a:xfrm>
            <a:off x="6153663" y="38651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42"/>
          <p:cNvSpPr/>
          <p:nvPr/>
        </p:nvSpPr>
        <p:spPr>
          <a:xfrm>
            <a:off x="6763263" y="34079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42"/>
          <p:cNvSpPr/>
          <p:nvPr/>
        </p:nvSpPr>
        <p:spPr>
          <a:xfrm>
            <a:off x="6153675" y="2874488"/>
            <a:ext cx="285000" cy="285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42"/>
          <p:cNvSpPr/>
          <p:nvPr/>
        </p:nvSpPr>
        <p:spPr>
          <a:xfrm>
            <a:off x="1758688" y="34079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42"/>
          <p:cNvSpPr/>
          <p:nvPr/>
        </p:nvSpPr>
        <p:spPr>
          <a:xfrm>
            <a:off x="2368288" y="38651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42"/>
          <p:cNvSpPr/>
          <p:nvPr/>
        </p:nvSpPr>
        <p:spPr>
          <a:xfrm>
            <a:off x="2368300" y="2874488"/>
            <a:ext cx="285000" cy="285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42"/>
          <p:cNvSpPr/>
          <p:nvPr/>
        </p:nvSpPr>
        <p:spPr>
          <a:xfrm>
            <a:off x="2977888" y="34079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vs. Distance-Vector</a:t>
            </a:r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6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Link-state is relatively simple. All the complexity is in the details!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floods link/destination information.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has a global map of the network.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independently computes next-hops.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might we want to use link-state over distance-vector?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Link-state gives routers more control over the path they choose.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Distance-vector: We have to trust what our neighbor says, and we don't know the path they're using.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Link-state might be better at converging.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Distance-vector: Wait for neighbor to recompute and re-advertise path.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Link-state: Flood information before recomputing.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Real networks often use a combination of path/distance-vector and link-state.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Protocols – Roadmap</a:t>
            </a: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24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Routing protocols can be classified by: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Where</a:t>
            </a:r>
            <a:r>
              <a:rPr lang="en"/>
              <a:t> they operate. (Intra-domain or inter-domain.)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How</a:t>
            </a:r>
            <a:r>
              <a:rPr lang="en"/>
              <a:t> they operate. (Distance-vector, link-state, or path-vector.)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Today, we'll look at </a:t>
            </a:r>
            <a:r>
              <a:rPr lang="en" b="1"/>
              <a:t>link-state</a:t>
            </a:r>
            <a:r>
              <a:rPr lang="en"/>
              <a:t> protocols.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common as an Interior Gateway Protocol.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 examples: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IS-IS (Intermediate System to Intermediate System).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OSPF (Open Shortest Path First).</a:t>
            </a:r>
            <a:endParaRPr/>
          </a:p>
        </p:txBody>
      </p:sp>
      <p:graphicFrame>
        <p:nvGraphicFramePr>
          <p:cNvPr id="187" name="Google Shape;187;p26"/>
          <p:cNvGraphicFramePr/>
          <p:nvPr/>
        </p:nvGraphicFramePr>
        <p:xfrm>
          <a:off x="1340413" y="347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147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Intra-domain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(Interior Gateway Protocol)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Inter-domain</a:t>
                      </a:r>
                      <a:b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(Exterior Gateway Protocol)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Distance-vector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RIP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Link-state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IS-IS, OSPF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Path-vector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BGP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Hierarchical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89" name="Google Shape;589;p44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</a:t>
            </a:r>
            <a:endParaRPr/>
          </a:p>
        </p:txBody>
      </p:sp>
      <p:sp>
        <p:nvSpPr>
          <p:cNvPr id="590" name="Google Shape;590;p44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 CS 168, Spring 2026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Routing</a:t>
            </a:r>
            <a:endParaRPr/>
          </a:p>
        </p:txBody>
      </p:sp>
      <p:sp>
        <p:nvSpPr>
          <p:cNvPr id="596" name="Google Shape;596;p45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20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Can we really scale routing and forwarding to every host on the Internet?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Distance-vector: How many routing calculations does each router do?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Link-state: Can we really store the entire network graph in every router?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long does it take to re-converge?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secret to scaling routing is how we do addressing.</a:t>
            </a:r>
            <a:endParaRPr/>
          </a:p>
        </p:txBody>
      </p:sp>
      <p:graphicFrame>
        <p:nvGraphicFramePr>
          <p:cNvPr id="597" name="Google Shape;597;p45"/>
          <p:cNvGraphicFramePr/>
          <p:nvPr/>
        </p:nvGraphicFramePr>
        <p:xfrm>
          <a:off x="3502657" y="249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9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R3's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598" name="Google Shape;598;p45"/>
          <p:cNvCxnSpPr/>
          <p:nvPr/>
        </p:nvCxnSpPr>
        <p:spPr>
          <a:xfrm flipH="1">
            <a:off x="5450300" y="3875225"/>
            <a:ext cx="617700" cy="165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9" name="Google Shape;599;p45"/>
          <p:cNvSpPr txBox="1"/>
          <p:nvPr/>
        </p:nvSpPr>
        <p:spPr>
          <a:xfrm>
            <a:off x="6144200" y="3775325"/>
            <a:ext cx="170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One entry for every possible destination.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0" name="Google Shape;600;p45"/>
          <p:cNvCxnSpPr/>
          <p:nvPr/>
        </p:nvCxnSpPr>
        <p:spPr>
          <a:xfrm>
            <a:off x="2865900" y="2890696"/>
            <a:ext cx="608400" cy="162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" name="Google Shape;601;p45"/>
          <p:cNvSpPr txBox="1"/>
          <p:nvPr/>
        </p:nvSpPr>
        <p:spPr>
          <a:xfrm>
            <a:off x="1271400" y="2507775"/>
            <a:ext cx="1594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The trick: Use more informative names than A, B, C, D for destinations.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45"/>
          <p:cNvSpPr txBox="1"/>
          <p:nvPr/>
        </p:nvSpPr>
        <p:spPr>
          <a:xfrm>
            <a:off x="156700" y="4535600"/>
            <a:ext cx="3988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Disclaimer: Today is about IP (Layer 3) addresses. Other layers use different addressing systems.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6"/>
          <p:cNvSpPr/>
          <p:nvPr/>
        </p:nvSpPr>
        <p:spPr>
          <a:xfrm>
            <a:off x="2728625" y="3788050"/>
            <a:ext cx="3365100" cy="1217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8" name="Google Shape;608;p46"/>
          <p:cNvCxnSpPr>
            <a:stCxn id="609" idx="0"/>
            <a:endCxn id="610" idx="2"/>
          </p:cNvCxnSpPr>
          <p:nvPr/>
        </p:nvCxnSpPr>
        <p:spPr>
          <a:xfrm rot="10800000" flipH="1">
            <a:off x="41595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46"/>
          <p:cNvCxnSpPr>
            <a:stCxn id="612" idx="0"/>
            <a:endCxn id="610" idx="2"/>
          </p:cNvCxnSpPr>
          <p:nvPr/>
        </p:nvCxnSpPr>
        <p:spPr>
          <a:xfrm rot="10800000">
            <a:off x="43881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46"/>
          <p:cNvCxnSpPr>
            <a:stCxn id="614" idx="0"/>
            <a:endCxn id="615" idx="2"/>
          </p:cNvCxnSpPr>
          <p:nvPr/>
        </p:nvCxnSpPr>
        <p:spPr>
          <a:xfrm rot="10800000" flipH="1">
            <a:off x="50739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46"/>
          <p:cNvCxnSpPr>
            <a:stCxn id="617" idx="0"/>
            <a:endCxn id="615" idx="2"/>
          </p:cNvCxnSpPr>
          <p:nvPr/>
        </p:nvCxnSpPr>
        <p:spPr>
          <a:xfrm rot="10800000">
            <a:off x="53025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46"/>
          <p:cNvCxnSpPr>
            <a:stCxn id="619" idx="0"/>
            <a:endCxn id="620" idx="2"/>
          </p:cNvCxnSpPr>
          <p:nvPr/>
        </p:nvCxnSpPr>
        <p:spPr>
          <a:xfrm rot="10800000" flipH="1">
            <a:off x="32451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46"/>
          <p:cNvCxnSpPr>
            <a:stCxn id="622" idx="0"/>
            <a:endCxn id="620" idx="2"/>
          </p:cNvCxnSpPr>
          <p:nvPr/>
        </p:nvCxnSpPr>
        <p:spPr>
          <a:xfrm rot="10800000">
            <a:off x="34737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46"/>
          <p:cNvSpPr/>
          <p:nvPr/>
        </p:nvSpPr>
        <p:spPr>
          <a:xfrm>
            <a:off x="6236588" y="2800750"/>
            <a:ext cx="2236200" cy="14475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3553088" y="2131606"/>
            <a:ext cx="2184600" cy="13293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71213" y="2284525"/>
            <a:ext cx="2057400" cy="24063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627" name="Google Shape;627;p46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Recall: The Internet is a network of networks.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naturally to a hierarchy of addresses.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network gets a number. Then, each host gets a number inside the network.</a:t>
            </a:r>
            <a:endParaRPr/>
          </a:p>
        </p:txBody>
      </p:sp>
      <p:cxnSp>
        <p:nvCxnSpPr>
          <p:cNvPr id="628" name="Google Shape;628;p46"/>
          <p:cNvCxnSpPr>
            <a:stCxn id="629" idx="6"/>
            <a:endCxn id="630" idx="1"/>
          </p:cNvCxnSpPr>
          <p:nvPr/>
        </p:nvCxnSpPr>
        <p:spPr>
          <a:xfrm>
            <a:off x="1091888" y="3328150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" name="Google Shape;630;p46"/>
          <p:cNvSpPr/>
          <p:nvPr/>
        </p:nvSpPr>
        <p:spPr>
          <a:xfrm>
            <a:off x="13113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1" name="Google Shape;631;p46"/>
          <p:cNvCxnSpPr>
            <a:stCxn id="632" idx="6"/>
            <a:endCxn id="630" idx="1"/>
          </p:cNvCxnSpPr>
          <p:nvPr/>
        </p:nvCxnSpPr>
        <p:spPr>
          <a:xfrm rot="10800000" flipH="1">
            <a:off x="1091888" y="3556750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46"/>
          <p:cNvSpPr/>
          <p:nvPr/>
        </p:nvSpPr>
        <p:spPr>
          <a:xfrm>
            <a:off x="16923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4" name="Google Shape;634;p46"/>
          <p:cNvCxnSpPr>
            <a:stCxn id="630" idx="3"/>
            <a:endCxn id="633" idx="1"/>
          </p:cNvCxnSpPr>
          <p:nvPr/>
        </p:nvCxnSpPr>
        <p:spPr>
          <a:xfrm>
            <a:off x="1470038" y="35567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46"/>
          <p:cNvSpPr/>
          <p:nvPr/>
        </p:nvSpPr>
        <p:spPr>
          <a:xfrm>
            <a:off x="20733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6" name="Google Shape;636;p46"/>
          <p:cNvCxnSpPr>
            <a:stCxn id="633" idx="3"/>
            <a:endCxn id="635" idx="1"/>
          </p:cNvCxnSpPr>
          <p:nvPr/>
        </p:nvCxnSpPr>
        <p:spPr>
          <a:xfrm>
            <a:off x="1851038" y="35567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46"/>
          <p:cNvSpPr/>
          <p:nvPr/>
        </p:nvSpPr>
        <p:spPr>
          <a:xfrm>
            <a:off x="1692338" y="3858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8" name="Google Shape;638;p46"/>
          <p:cNvCxnSpPr>
            <a:stCxn id="637" idx="0"/>
            <a:endCxn id="633" idx="2"/>
          </p:cNvCxnSpPr>
          <p:nvPr/>
        </p:nvCxnSpPr>
        <p:spPr>
          <a:xfrm rot="10800000">
            <a:off x="1771688" y="3636100"/>
            <a:ext cx="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46"/>
          <p:cNvSpPr/>
          <p:nvPr/>
        </p:nvSpPr>
        <p:spPr>
          <a:xfrm>
            <a:off x="1692338" y="3096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0" name="Google Shape;640;p46"/>
          <p:cNvCxnSpPr>
            <a:stCxn id="633" idx="0"/>
            <a:endCxn id="639" idx="2"/>
          </p:cNvCxnSpPr>
          <p:nvPr/>
        </p:nvCxnSpPr>
        <p:spPr>
          <a:xfrm rot="10800000">
            <a:off x="1771688" y="3255100"/>
            <a:ext cx="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46"/>
          <p:cNvCxnSpPr>
            <a:stCxn id="642" idx="4"/>
            <a:endCxn id="639" idx="0"/>
          </p:cNvCxnSpPr>
          <p:nvPr/>
        </p:nvCxnSpPr>
        <p:spPr>
          <a:xfrm>
            <a:off x="1390688" y="280075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46"/>
          <p:cNvCxnSpPr>
            <a:stCxn id="644" idx="4"/>
            <a:endCxn id="639" idx="0"/>
          </p:cNvCxnSpPr>
          <p:nvPr/>
        </p:nvCxnSpPr>
        <p:spPr>
          <a:xfrm>
            <a:off x="1771688" y="2800750"/>
            <a:ext cx="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46"/>
          <p:cNvCxnSpPr>
            <a:stCxn id="646" idx="4"/>
            <a:endCxn id="639" idx="0"/>
          </p:cNvCxnSpPr>
          <p:nvPr/>
        </p:nvCxnSpPr>
        <p:spPr>
          <a:xfrm flipH="1">
            <a:off x="1771688" y="280075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46"/>
          <p:cNvSpPr/>
          <p:nvPr/>
        </p:nvSpPr>
        <p:spPr>
          <a:xfrm>
            <a:off x="25305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8" name="Google Shape;648;p46"/>
          <p:cNvCxnSpPr>
            <a:stCxn id="635" idx="3"/>
            <a:endCxn id="647" idx="1"/>
          </p:cNvCxnSpPr>
          <p:nvPr/>
        </p:nvCxnSpPr>
        <p:spPr>
          <a:xfrm>
            <a:off x="2232038" y="355675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46"/>
          <p:cNvCxnSpPr>
            <a:stCxn id="639" idx="3"/>
            <a:endCxn id="647" idx="1"/>
          </p:cNvCxnSpPr>
          <p:nvPr/>
        </p:nvCxnSpPr>
        <p:spPr>
          <a:xfrm>
            <a:off x="1851038" y="3175750"/>
            <a:ext cx="6795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46"/>
          <p:cNvCxnSpPr>
            <a:stCxn id="637" idx="3"/>
            <a:endCxn id="635" idx="2"/>
          </p:cNvCxnSpPr>
          <p:nvPr/>
        </p:nvCxnSpPr>
        <p:spPr>
          <a:xfrm rot="10800000" flipH="1">
            <a:off x="1851038" y="3636250"/>
            <a:ext cx="301800" cy="30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46"/>
          <p:cNvCxnSpPr>
            <a:stCxn id="652" idx="0"/>
            <a:endCxn id="637" idx="2"/>
          </p:cNvCxnSpPr>
          <p:nvPr/>
        </p:nvCxnSpPr>
        <p:spPr>
          <a:xfrm rot="10800000" flipH="1">
            <a:off x="1543088" y="4017250"/>
            <a:ext cx="2286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46"/>
          <p:cNvCxnSpPr>
            <a:stCxn id="654" idx="0"/>
            <a:endCxn id="637" idx="2"/>
          </p:cNvCxnSpPr>
          <p:nvPr/>
        </p:nvCxnSpPr>
        <p:spPr>
          <a:xfrm rot="10800000">
            <a:off x="1771688" y="4017250"/>
            <a:ext cx="2286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6"/>
          <p:cNvSpPr/>
          <p:nvPr/>
        </p:nvSpPr>
        <p:spPr>
          <a:xfrm>
            <a:off x="3622988" y="2718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46"/>
          <p:cNvSpPr/>
          <p:nvPr/>
        </p:nvSpPr>
        <p:spPr>
          <a:xfrm>
            <a:off x="4080188" y="2718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46"/>
          <p:cNvSpPr/>
          <p:nvPr/>
        </p:nvSpPr>
        <p:spPr>
          <a:xfrm>
            <a:off x="4080188" y="2260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8" name="Google Shape;658;p46"/>
          <p:cNvCxnSpPr>
            <a:stCxn id="655" idx="3"/>
            <a:endCxn id="656" idx="1"/>
          </p:cNvCxnSpPr>
          <p:nvPr/>
        </p:nvCxnSpPr>
        <p:spPr>
          <a:xfrm>
            <a:off x="3781688" y="279745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46"/>
          <p:cNvCxnSpPr>
            <a:stCxn id="656" idx="0"/>
            <a:endCxn id="657" idx="2"/>
          </p:cNvCxnSpPr>
          <p:nvPr/>
        </p:nvCxnSpPr>
        <p:spPr>
          <a:xfrm rot="10800000">
            <a:off x="4159538" y="241960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46"/>
          <p:cNvSpPr/>
          <p:nvPr/>
        </p:nvSpPr>
        <p:spPr>
          <a:xfrm>
            <a:off x="4537388" y="28705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1" name="Google Shape;661;p46"/>
          <p:cNvCxnSpPr>
            <a:stCxn id="662" idx="0"/>
            <a:endCxn id="656" idx="2"/>
          </p:cNvCxnSpPr>
          <p:nvPr/>
        </p:nvCxnSpPr>
        <p:spPr>
          <a:xfrm rot="10800000">
            <a:off x="4159538" y="2876950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46"/>
          <p:cNvCxnSpPr>
            <a:stCxn id="656" idx="3"/>
            <a:endCxn id="660" idx="1"/>
          </p:cNvCxnSpPr>
          <p:nvPr/>
        </p:nvCxnSpPr>
        <p:spPr>
          <a:xfrm>
            <a:off x="4238888" y="2797450"/>
            <a:ext cx="2985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46"/>
          <p:cNvCxnSpPr>
            <a:stCxn id="657" idx="3"/>
            <a:endCxn id="665" idx="1"/>
          </p:cNvCxnSpPr>
          <p:nvPr/>
        </p:nvCxnSpPr>
        <p:spPr>
          <a:xfrm>
            <a:off x="4238888" y="2340250"/>
            <a:ext cx="5271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5" name="Google Shape;665;p46"/>
          <p:cNvSpPr/>
          <p:nvPr/>
        </p:nvSpPr>
        <p:spPr>
          <a:xfrm>
            <a:off x="4765988" y="24133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6" name="Google Shape;666;p46"/>
          <p:cNvCxnSpPr>
            <a:stCxn id="660" idx="0"/>
            <a:endCxn id="665" idx="2"/>
          </p:cNvCxnSpPr>
          <p:nvPr/>
        </p:nvCxnSpPr>
        <p:spPr>
          <a:xfrm rot="10800000" flipH="1">
            <a:off x="4616738" y="2572000"/>
            <a:ext cx="2286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46"/>
          <p:cNvCxnSpPr>
            <a:stCxn id="660" idx="3"/>
            <a:endCxn id="668" idx="2"/>
          </p:cNvCxnSpPr>
          <p:nvPr/>
        </p:nvCxnSpPr>
        <p:spPr>
          <a:xfrm>
            <a:off x="4696088" y="2949850"/>
            <a:ext cx="2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6"/>
          <p:cNvSpPr/>
          <p:nvPr/>
        </p:nvSpPr>
        <p:spPr>
          <a:xfrm>
            <a:off x="5527988" y="2718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0" name="Google Shape;670;p46"/>
          <p:cNvCxnSpPr>
            <a:stCxn id="665" idx="3"/>
            <a:endCxn id="669" idx="1"/>
          </p:cNvCxnSpPr>
          <p:nvPr/>
        </p:nvCxnSpPr>
        <p:spPr>
          <a:xfrm>
            <a:off x="4924688" y="2492650"/>
            <a:ext cx="6033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6"/>
          <p:cNvSpPr/>
          <p:nvPr/>
        </p:nvSpPr>
        <p:spPr>
          <a:xfrm>
            <a:off x="4689788" y="32515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2" name="Google Shape;672;p46"/>
          <p:cNvCxnSpPr>
            <a:stCxn id="671" idx="0"/>
            <a:endCxn id="660" idx="2"/>
          </p:cNvCxnSpPr>
          <p:nvPr/>
        </p:nvCxnSpPr>
        <p:spPr>
          <a:xfrm rot="10800000">
            <a:off x="4616738" y="3029200"/>
            <a:ext cx="15240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46"/>
          <p:cNvCxnSpPr>
            <a:stCxn id="647" idx="3"/>
            <a:endCxn id="655" idx="1"/>
          </p:cNvCxnSpPr>
          <p:nvPr/>
        </p:nvCxnSpPr>
        <p:spPr>
          <a:xfrm rot="10800000" flipH="1">
            <a:off x="2689238" y="2797450"/>
            <a:ext cx="933900" cy="7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46"/>
          <p:cNvSpPr/>
          <p:nvPr/>
        </p:nvSpPr>
        <p:spPr>
          <a:xfrm>
            <a:off x="4765988" y="386755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46"/>
          <p:cNvSpPr/>
          <p:nvPr/>
        </p:nvSpPr>
        <p:spPr>
          <a:xfrm>
            <a:off x="3851588" y="386755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3394388" y="4165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4308788" y="4165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5223188" y="4165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3543938" y="44651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3086738" y="44651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4458338" y="44651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46"/>
          <p:cNvSpPr/>
          <p:nvPr/>
        </p:nvSpPr>
        <p:spPr>
          <a:xfrm>
            <a:off x="4001138" y="44651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5372738" y="44651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4915538" y="44651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6" name="Google Shape;676;p46"/>
          <p:cNvCxnSpPr>
            <a:stCxn id="620" idx="0"/>
            <a:endCxn id="675" idx="2"/>
          </p:cNvCxnSpPr>
          <p:nvPr/>
        </p:nvCxnSpPr>
        <p:spPr>
          <a:xfrm rot="10800000" flipH="1">
            <a:off x="34737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46"/>
          <p:cNvCxnSpPr>
            <a:stCxn id="610" idx="0"/>
            <a:endCxn id="675" idx="2"/>
          </p:cNvCxnSpPr>
          <p:nvPr/>
        </p:nvCxnSpPr>
        <p:spPr>
          <a:xfrm rot="10800000">
            <a:off x="39309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46"/>
          <p:cNvCxnSpPr>
            <a:stCxn id="615" idx="0"/>
            <a:endCxn id="674" idx="2"/>
          </p:cNvCxnSpPr>
          <p:nvPr/>
        </p:nvCxnSpPr>
        <p:spPr>
          <a:xfrm rot="10800000">
            <a:off x="48453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46"/>
          <p:cNvCxnSpPr>
            <a:stCxn id="610" idx="0"/>
            <a:endCxn id="674" idx="2"/>
          </p:cNvCxnSpPr>
          <p:nvPr/>
        </p:nvCxnSpPr>
        <p:spPr>
          <a:xfrm rot="10800000" flipH="1">
            <a:off x="43881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46"/>
          <p:cNvCxnSpPr>
            <a:stCxn id="674" idx="0"/>
            <a:endCxn id="671" idx="2"/>
          </p:cNvCxnSpPr>
          <p:nvPr/>
        </p:nvCxnSpPr>
        <p:spPr>
          <a:xfrm rot="10800000">
            <a:off x="4769138" y="3410350"/>
            <a:ext cx="76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46"/>
          <p:cNvCxnSpPr>
            <a:stCxn id="647" idx="3"/>
            <a:endCxn id="675" idx="0"/>
          </p:cNvCxnSpPr>
          <p:nvPr/>
        </p:nvCxnSpPr>
        <p:spPr>
          <a:xfrm>
            <a:off x="2689238" y="3556750"/>
            <a:ext cx="1241700" cy="3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2" name="Google Shape;682;p46"/>
          <p:cNvSpPr/>
          <p:nvPr/>
        </p:nvSpPr>
        <p:spPr>
          <a:xfrm>
            <a:off x="6518588" y="3099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46"/>
          <p:cNvSpPr/>
          <p:nvPr/>
        </p:nvSpPr>
        <p:spPr>
          <a:xfrm>
            <a:off x="6975788" y="3099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4" name="Google Shape;684;p46"/>
          <p:cNvCxnSpPr>
            <a:stCxn id="682" idx="3"/>
            <a:endCxn id="683" idx="1"/>
          </p:cNvCxnSpPr>
          <p:nvPr/>
        </p:nvCxnSpPr>
        <p:spPr>
          <a:xfrm>
            <a:off x="6677288" y="317845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46"/>
          <p:cNvSpPr/>
          <p:nvPr/>
        </p:nvSpPr>
        <p:spPr>
          <a:xfrm>
            <a:off x="6518588" y="37087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6" name="Google Shape;686;p46"/>
          <p:cNvCxnSpPr>
            <a:stCxn id="682" idx="2"/>
            <a:endCxn id="685" idx="0"/>
          </p:cNvCxnSpPr>
          <p:nvPr/>
        </p:nvCxnSpPr>
        <p:spPr>
          <a:xfrm>
            <a:off x="6597938" y="3257800"/>
            <a:ext cx="0" cy="45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46"/>
          <p:cNvSpPr/>
          <p:nvPr/>
        </p:nvSpPr>
        <p:spPr>
          <a:xfrm>
            <a:off x="6975788" y="37087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8" name="Google Shape;688;p46"/>
          <p:cNvCxnSpPr>
            <a:stCxn id="687" idx="1"/>
            <a:endCxn id="685" idx="3"/>
          </p:cNvCxnSpPr>
          <p:nvPr/>
        </p:nvCxnSpPr>
        <p:spPr>
          <a:xfrm rot="10800000">
            <a:off x="6677288" y="378805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46"/>
          <p:cNvCxnSpPr>
            <a:stCxn id="690" idx="2"/>
            <a:endCxn id="687" idx="3"/>
          </p:cNvCxnSpPr>
          <p:nvPr/>
        </p:nvCxnSpPr>
        <p:spPr>
          <a:xfrm flipH="1">
            <a:off x="7134638" y="3559450"/>
            <a:ext cx="2955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46"/>
          <p:cNvCxnSpPr>
            <a:stCxn id="692" idx="2"/>
            <a:endCxn id="687" idx="3"/>
          </p:cNvCxnSpPr>
          <p:nvPr/>
        </p:nvCxnSpPr>
        <p:spPr>
          <a:xfrm rot="10800000">
            <a:off x="7134638" y="3788050"/>
            <a:ext cx="2955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6"/>
          <p:cNvSpPr/>
          <p:nvPr/>
        </p:nvSpPr>
        <p:spPr>
          <a:xfrm>
            <a:off x="8042588" y="3099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4" name="Google Shape;694;p46"/>
          <p:cNvCxnSpPr>
            <a:stCxn id="683" idx="3"/>
            <a:endCxn id="693" idx="1"/>
          </p:cNvCxnSpPr>
          <p:nvPr/>
        </p:nvCxnSpPr>
        <p:spPr>
          <a:xfrm>
            <a:off x="7134488" y="3178450"/>
            <a:ext cx="90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46"/>
          <p:cNvCxnSpPr>
            <a:stCxn id="693" idx="2"/>
            <a:endCxn id="696" idx="0"/>
          </p:cNvCxnSpPr>
          <p:nvPr/>
        </p:nvCxnSpPr>
        <p:spPr>
          <a:xfrm>
            <a:off x="8121938" y="3257800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46"/>
          <p:cNvCxnSpPr>
            <a:stCxn id="669" idx="3"/>
            <a:endCxn id="682" idx="1"/>
          </p:cNvCxnSpPr>
          <p:nvPr/>
        </p:nvCxnSpPr>
        <p:spPr>
          <a:xfrm>
            <a:off x="5686688" y="2797450"/>
            <a:ext cx="8319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46"/>
          <p:cNvSpPr txBox="1"/>
          <p:nvPr/>
        </p:nvSpPr>
        <p:spPr>
          <a:xfrm>
            <a:off x="3086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46"/>
          <p:cNvSpPr txBox="1"/>
          <p:nvPr/>
        </p:nvSpPr>
        <p:spPr>
          <a:xfrm>
            <a:off x="35439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46"/>
          <p:cNvSpPr txBox="1"/>
          <p:nvPr/>
        </p:nvSpPr>
        <p:spPr>
          <a:xfrm>
            <a:off x="40011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46"/>
          <p:cNvSpPr txBox="1"/>
          <p:nvPr/>
        </p:nvSpPr>
        <p:spPr>
          <a:xfrm>
            <a:off x="44583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46"/>
          <p:cNvSpPr txBox="1"/>
          <p:nvPr/>
        </p:nvSpPr>
        <p:spPr>
          <a:xfrm>
            <a:off x="49155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46"/>
          <p:cNvSpPr txBox="1"/>
          <p:nvPr/>
        </p:nvSpPr>
        <p:spPr>
          <a:xfrm>
            <a:off x="5372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775088" y="31697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775088" y="36269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46"/>
          <p:cNvSpPr txBox="1"/>
          <p:nvPr/>
        </p:nvSpPr>
        <p:spPr>
          <a:xfrm>
            <a:off x="775250" y="3627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46"/>
          <p:cNvSpPr txBox="1"/>
          <p:nvPr/>
        </p:nvSpPr>
        <p:spPr>
          <a:xfrm>
            <a:off x="775250" y="31698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46"/>
          <p:cNvSpPr/>
          <p:nvPr/>
        </p:nvSpPr>
        <p:spPr>
          <a:xfrm>
            <a:off x="1384688" y="42365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1841888" y="42365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46"/>
          <p:cNvSpPr txBox="1"/>
          <p:nvPr/>
        </p:nvSpPr>
        <p:spPr>
          <a:xfrm>
            <a:off x="13848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46"/>
          <p:cNvSpPr txBox="1"/>
          <p:nvPr/>
        </p:nvSpPr>
        <p:spPr>
          <a:xfrm>
            <a:off x="18420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1232288" y="24839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46"/>
          <p:cNvSpPr/>
          <p:nvPr/>
        </p:nvSpPr>
        <p:spPr>
          <a:xfrm>
            <a:off x="1613288" y="24839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1994288" y="24839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46"/>
          <p:cNvSpPr txBox="1"/>
          <p:nvPr/>
        </p:nvSpPr>
        <p:spPr>
          <a:xfrm>
            <a:off x="1232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46"/>
          <p:cNvSpPr txBox="1"/>
          <p:nvPr/>
        </p:nvSpPr>
        <p:spPr>
          <a:xfrm>
            <a:off x="1613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46"/>
          <p:cNvSpPr txBox="1"/>
          <p:nvPr/>
        </p:nvSpPr>
        <p:spPr>
          <a:xfrm>
            <a:off x="1994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4001138" y="30200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46"/>
          <p:cNvSpPr txBox="1"/>
          <p:nvPr/>
        </p:nvSpPr>
        <p:spPr>
          <a:xfrm>
            <a:off x="4001150" y="30187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46"/>
          <p:cNvSpPr/>
          <p:nvPr/>
        </p:nvSpPr>
        <p:spPr>
          <a:xfrm>
            <a:off x="4915538" y="27914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46"/>
          <p:cNvSpPr txBox="1"/>
          <p:nvPr/>
        </p:nvSpPr>
        <p:spPr>
          <a:xfrm>
            <a:off x="4915550" y="27901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6"/>
          <p:cNvSpPr/>
          <p:nvPr/>
        </p:nvSpPr>
        <p:spPr>
          <a:xfrm>
            <a:off x="7430138" y="34010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46"/>
          <p:cNvSpPr/>
          <p:nvPr/>
        </p:nvSpPr>
        <p:spPr>
          <a:xfrm>
            <a:off x="7430138" y="38582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46"/>
          <p:cNvSpPr/>
          <p:nvPr/>
        </p:nvSpPr>
        <p:spPr>
          <a:xfrm>
            <a:off x="7963538" y="340105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46"/>
          <p:cNvSpPr txBox="1"/>
          <p:nvPr/>
        </p:nvSpPr>
        <p:spPr>
          <a:xfrm>
            <a:off x="74301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46"/>
          <p:cNvSpPr txBox="1"/>
          <p:nvPr/>
        </p:nvSpPr>
        <p:spPr>
          <a:xfrm>
            <a:off x="79635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46"/>
          <p:cNvSpPr txBox="1"/>
          <p:nvPr/>
        </p:nvSpPr>
        <p:spPr>
          <a:xfrm>
            <a:off x="7430150" y="38555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46"/>
          <p:cNvSpPr txBox="1"/>
          <p:nvPr/>
        </p:nvSpPr>
        <p:spPr>
          <a:xfrm>
            <a:off x="1283975" y="2043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46"/>
          <p:cNvSpPr txBox="1"/>
          <p:nvPr/>
        </p:nvSpPr>
        <p:spPr>
          <a:xfrm>
            <a:off x="4229450" y="18885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46"/>
          <p:cNvSpPr txBox="1"/>
          <p:nvPr/>
        </p:nvSpPr>
        <p:spPr>
          <a:xfrm>
            <a:off x="6938750" y="253777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3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46"/>
          <p:cNvSpPr txBox="1"/>
          <p:nvPr/>
        </p:nvSpPr>
        <p:spPr>
          <a:xfrm>
            <a:off x="3922850" y="355652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7"/>
          <p:cNvSpPr/>
          <p:nvPr/>
        </p:nvSpPr>
        <p:spPr>
          <a:xfrm>
            <a:off x="2728625" y="3788050"/>
            <a:ext cx="3365100" cy="1217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5" name="Google Shape;725;p47"/>
          <p:cNvCxnSpPr>
            <a:stCxn id="726" idx="0"/>
            <a:endCxn id="727" idx="2"/>
          </p:cNvCxnSpPr>
          <p:nvPr/>
        </p:nvCxnSpPr>
        <p:spPr>
          <a:xfrm rot="10800000" flipH="1">
            <a:off x="41595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47"/>
          <p:cNvCxnSpPr>
            <a:stCxn id="729" idx="0"/>
            <a:endCxn id="727" idx="2"/>
          </p:cNvCxnSpPr>
          <p:nvPr/>
        </p:nvCxnSpPr>
        <p:spPr>
          <a:xfrm rot="10800000">
            <a:off x="43881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0" name="Google Shape;730;p47"/>
          <p:cNvCxnSpPr>
            <a:stCxn id="731" idx="0"/>
            <a:endCxn id="732" idx="2"/>
          </p:cNvCxnSpPr>
          <p:nvPr/>
        </p:nvCxnSpPr>
        <p:spPr>
          <a:xfrm rot="10800000" flipH="1">
            <a:off x="50739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47"/>
          <p:cNvCxnSpPr>
            <a:stCxn id="734" idx="0"/>
            <a:endCxn id="732" idx="2"/>
          </p:cNvCxnSpPr>
          <p:nvPr/>
        </p:nvCxnSpPr>
        <p:spPr>
          <a:xfrm rot="10800000">
            <a:off x="53025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47"/>
          <p:cNvCxnSpPr>
            <a:stCxn id="736" idx="0"/>
            <a:endCxn id="737" idx="2"/>
          </p:cNvCxnSpPr>
          <p:nvPr/>
        </p:nvCxnSpPr>
        <p:spPr>
          <a:xfrm rot="10800000" flipH="1">
            <a:off x="32451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47"/>
          <p:cNvCxnSpPr>
            <a:stCxn id="739" idx="0"/>
            <a:endCxn id="737" idx="2"/>
          </p:cNvCxnSpPr>
          <p:nvPr/>
        </p:nvCxnSpPr>
        <p:spPr>
          <a:xfrm rot="10800000">
            <a:off x="34737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0" name="Google Shape;740;p47"/>
          <p:cNvSpPr/>
          <p:nvPr/>
        </p:nvSpPr>
        <p:spPr>
          <a:xfrm>
            <a:off x="6236588" y="2800750"/>
            <a:ext cx="2236200" cy="14475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47"/>
          <p:cNvSpPr/>
          <p:nvPr/>
        </p:nvSpPr>
        <p:spPr>
          <a:xfrm>
            <a:off x="3553088" y="2131606"/>
            <a:ext cx="2184600" cy="13293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47"/>
          <p:cNvSpPr/>
          <p:nvPr/>
        </p:nvSpPr>
        <p:spPr>
          <a:xfrm>
            <a:off x="671213" y="2284525"/>
            <a:ext cx="2057400" cy="24063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744" name="Google Shape;744;p47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55311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R9 can summarize all hosts in another network with a single table entry.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Huge scaling improvement! Tables are smaller now.</a:t>
            </a:r>
            <a:endParaRPr/>
          </a:p>
        </p:txBody>
      </p:sp>
      <p:cxnSp>
        <p:nvCxnSpPr>
          <p:cNvPr id="745" name="Google Shape;745;p47"/>
          <p:cNvCxnSpPr>
            <a:stCxn id="746" idx="6"/>
            <a:endCxn id="747" idx="1"/>
          </p:cNvCxnSpPr>
          <p:nvPr/>
        </p:nvCxnSpPr>
        <p:spPr>
          <a:xfrm>
            <a:off x="1091888" y="3328150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7" name="Google Shape;747;p47"/>
          <p:cNvSpPr/>
          <p:nvPr/>
        </p:nvSpPr>
        <p:spPr>
          <a:xfrm>
            <a:off x="13113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8" name="Google Shape;748;p47"/>
          <p:cNvCxnSpPr>
            <a:stCxn id="749" idx="6"/>
            <a:endCxn id="747" idx="1"/>
          </p:cNvCxnSpPr>
          <p:nvPr/>
        </p:nvCxnSpPr>
        <p:spPr>
          <a:xfrm rot="10800000" flipH="1">
            <a:off x="1091888" y="3556750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0" name="Google Shape;750;p47"/>
          <p:cNvSpPr/>
          <p:nvPr/>
        </p:nvSpPr>
        <p:spPr>
          <a:xfrm>
            <a:off x="16923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1" name="Google Shape;751;p47"/>
          <p:cNvCxnSpPr>
            <a:stCxn id="747" idx="3"/>
            <a:endCxn id="750" idx="1"/>
          </p:cNvCxnSpPr>
          <p:nvPr/>
        </p:nvCxnSpPr>
        <p:spPr>
          <a:xfrm>
            <a:off x="1470038" y="35567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47"/>
          <p:cNvSpPr/>
          <p:nvPr/>
        </p:nvSpPr>
        <p:spPr>
          <a:xfrm>
            <a:off x="20733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3" name="Google Shape;753;p47"/>
          <p:cNvCxnSpPr>
            <a:stCxn id="750" idx="3"/>
            <a:endCxn id="752" idx="1"/>
          </p:cNvCxnSpPr>
          <p:nvPr/>
        </p:nvCxnSpPr>
        <p:spPr>
          <a:xfrm>
            <a:off x="1851038" y="35567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7"/>
          <p:cNvSpPr/>
          <p:nvPr/>
        </p:nvSpPr>
        <p:spPr>
          <a:xfrm>
            <a:off x="1692338" y="3858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5" name="Google Shape;755;p47"/>
          <p:cNvCxnSpPr>
            <a:stCxn id="754" idx="0"/>
            <a:endCxn id="750" idx="2"/>
          </p:cNvCxnSpPr>
          <p:nvPr/>
        </p:nvCxnSpPr>
        <p:spPr>
          <a:xfrm rot="10800000">
            <a:off x="1771688" y="3636100"/>
            <a:ext cx="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7"/>
          <p:cNvSpPr/>
          <p:nvPr/>
        </p:nvSpPr>
        <p:spPr>
          <a:xfrm>
            <a:off x="1692338" y="3096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7" name="Google Shape;757;p47"/>
          <p:cNvCxnSpPr>
            <a:stCxn id="750" idx="0"/>
            <a:endCxn id="756" idx="2"/>
          </p:cNvCxnSpPr>
          <p:nvPr/>
        </p:nvCxnSpPr>
        <p:spPr>
          <a:xfrm rot="10800000">
            <a:off x="1771688" y="3255100"/>
            <a:ext cx="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7"/>
          <p:cNvCxnSpPr>
            <a:stCxn id="759" idx="4"/>
            <a:endCxn id="756" idx="0"/>
          </p:cNvCxnSpPr>
          <p:nvPr/>
        </p:nvCxnSpPr>
        <p:spPr>
          <a:xfrm>
            <a:off x="1390688" y="280075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47"/>
          <p:cNvCxnSpPr>
            <a:stCxn id="761" idx="4"/>
            <a:endCxn id="756" idx="0"/>
          </p:cNvCxnSpPr>
          <p:nvPr/>
        </p:nvCxnSpPr>
        <p:spPr>
          <a:xfrm>
            <a:off x="1771688" y="2800750"/>
            <a:ext cx="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47"/>
          <p:cNvCxnSpPr>
            <a:stCxn id="763" idx="4"/>
            <a:endCxn id="756" idx="0"/>
          </p:cNvCxnSpPr>
          <p:nvPr/>
        </p:nvCxnSpPr>
        <p:spPr>
          <a:xfrm flipH="1">
            <a:off x="1771688" y="280075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47"/>
          <p:cNvCxnSpPr>
            <a:stCxn id="752" idx="3"/>
            <a:endCxn id="765" idx="1"/>
          </p:cNvCxnSpPr>
          <p:nvPr/>
        </p:nvCxnSpPr>
        <p:spPr>
          <a:xfrm>
            <a:off x="2232038" y="3556750"/>
            <a:ext cx="1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47"/>
          <p:cNvCxnSpPr>
            <a:stCxn id="754" idx="3"/>
            <a:endCxn id="752" idx="2"/>
          </p:cNvCxnSpPr>
          <p:nvPr/>
        </p:nvCxnSpPr>
        <p:spPr>
          <a:xfrm rot="10800000" flipH="1">
            <a:off x="1851038" y="3636250"/>
            <a:ext cx="301800" cy="30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47"/>
          <p:cNvCxnSpPr>
            <a:stCxn id="768" idx="0"/>
            <a:endCxn id="754" idx="2"/>
          </p:cNvCxnSpPr>
          <p:nvPr/>
        </p:nvCxnSpPr>
        <p:spPr>
          <a:xfrm rot="10800000" flipH="1">
            <a:off x="1543088" y="4017250"/>
            <a:ext cx="2286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47"/>
          <p:cNvCxnSpPr>
            <a:stCxn id="770" idx="0"/>
            <a:endCxn id="754" idx="2"/>
          </p:cNvCxnSpPr>
          <p:nvPr/>
        </p:nvCxnSpPr>
        <p:spPr>
          <a:xfrm rot="10800000">
            <a:off x="1771688" y="4017250"/>
            <a:ext cx="2286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1" name="Google Shape;771;p47"/>
          <p:cNvSpPr/>
          <p:nvPr/>
        </p:nvSpPr>
        <p:spPr>
          <a:xfrm>
            <a:off x="4080188" y="2718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47"/>
          <p:cNvSpPr/>
          <p:nvPr/>
        </p:nvSpPr>
        <p:spPr>
          <a:xfrm>
            <a:off x="4080188" y="2260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3" name="Google Shape;773;p47"/>
          <p:cNvCxnSpPr>
            <a:stCxn id="774" idx="3"/>
            <a:endCxn id="771" idx="1"/>
          </p:cNvCxnSpPr>
          <p:nvPr/>
        </p:nvCxnSpPr>
        <p:spPr>
          <a:xfrm>
            <a:off x="3886401" y="2797450"/>
            <a:ext cx="1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47"/>
          <p:cNvCxnSpPr>
            <a:stCxn id="771" idx="0"/>
            <a:endCxn id="772" idx="2"/>
          </p:cNvCxnSpPr>
          <p:nvPr/>
        </p:nvCxnSpPr>
        <p:spPr>
          <a:xfrm rot="10800000">
            <a:off x="4159538" y="241960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6" name="Google Shape;776;p47"/>
          <p:cNvSpPr/>
          <p:nvPr/>
        </p:nvSpPr>
        <p:spPr>
          <a:xfrm>
            <a:off x="4537388" y="28705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7" name="Google Shape;777;p47"/>
          <p:cNvCxnSpPr>
            <a:stCxn id="778" idx="0"/>
            <a:endCxn id="771" idx="2"/>
          </p:cNvCxnSpPr>
          <p:nvPr/>
        </p:nvCxnSpPr>
        <p:spPr>
          <a:xfrm rot="10800000">
            <a:off x="4159538" y="2876950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47"/>
          <p:cNvCxnSpPr>
            <a:stCxn id="771" idx="3"/>
            <a:endCxn id="776" idx="1"/>
          </p:cNvCxnSpPr>
          <p:nvPr/>
        </p:nvCxnSpPr>
        <p:spPr>
          <a:xfrm>
            <a:off x="4238888" y="2797450"/>
            <a:ext cx="2985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47"/>
          <p:cNvCxnSpPr>
            <a:stCxn id="772" idx="3"/>
            <a:endCxn id="781" idx="1"/>
          </p:cNvCxnSpPr>
          <p:nvPr/>
        </p:nvCxnSpPr>
        <p:spPr>
          <a:xfrm>
            <a:off x="4238888" y="2340250"/>
            <a:ext cx="5271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7"/>
          <p:cNvSpPr/>
          <p:nvPr/>
        </p:nvSpPr>
        <p:spPr>
          <a:xfrm>
            <a:off x="4765988" y="24133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2" name="Google Shape;782;p47"/>
          <p:cNvCxnSpPr>
            <a:stCxn id="776" idx="0"/>
            <a:endCxn id="781" idx="2"/>
          </p:cNvCxnSpPr>
          <p:nvPr/>
        </p:nvCxnSpPr>
        <p:spPr>
          <a:xfrm rot="10800000" flipH="1">
            <a:off x="4616738" y="2572000"/>
            <a:ext cx="2286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47"/>
          <p:cNvCxnSpPr>
            <a:stCxn id="776" idx="3"/>
            <a:endCxn id="784" idx="2"/>
          </p:cNvCxnSpPr>
          <p:nvPr/>
        </p:nvCxnSpPr>
        <p:spPr>
          <a:xfrm>
            <a:off x="4696088" y="2949850"/>
            <a:ext cx="2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Google Shape;785;p47"/>
          <p:cNvSpPr/>
          <p:nvPr/>
        </p:nvSpPr>
        <p:spPr>
          <a:xfrm>
            <a:off x="5527988" y="2718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6" name="Google Shape;786;p47"/>
          <p:cNvCxnSpPr>
            <a:stCxn id="781" idx="3"/>
            <a:endCxn id="785" idx="1"/>
          </p:cNvCxnSpPr>
          <p:nvPr/>
        </p:nvCxnSpPr>
        <p:spPr>
          <a:xfrm>
            <a:off x="4924688" y="2492650"/>
            <a:ext cx="6033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7" name="Google Shape;787;p47"/>
          <p:cNvSpPr/>
          <p:nvPr/>
        </p:nvSpPr>
        <p:spPr>
          <a:xfrm>
            <a:off x="4689788" y="32515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8" name="Google Shape;788;p47"/>
          <p:cNvCxnSpPr>
            <a:stCxn id="787" idx="0"/>
            <a:endCxn id="776" idx="2"/>
          </p:cNvCxnSpPr>
          <p:nvPr/>
        </p:nvCxnSpPr>
        <p:spPr>
          <a:xfrm rot="10800000">
            <a:off x="4616738" y="3029200"/>
            <a:ext cx="15240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Google Shape;789;p47"/>
          <p:cNvSpPr/>
          <p:nvPr/>
        </p:nvSpPr>
        <p:spPr>
          <a:xfrm>
            <a:off x="4765988" y="386755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47"/>
          <p:cNvSpPr/>
          <p:nvPr/>
        </p:nvSpPr>
        <p:spPr>
          <a:xfrm>
            <a:off x="3394388" y="4165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47"/>
          <p:cNvSpPr/>
          <p:nvPr/>
        </p:nvSpPr>
        <p:spPr>
          <a:xfrm>
            <a:off x="4308788" y="4165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47"/>
          <p:cNvSpPr/>
          <p:nvPr/>
        </p:nvSpPr>
        <p:spPr>
          <a:xfrm>
            <a:off x="5223188" y="4165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47"/>
          <p:cNvSpPr/>
          <p:nvPr/>
        </p:nvSpPr>
        <p:spPr>
          <a:xfrm>
            <a:off x="35439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47"/>
          <p:cNvSpPr/>
          <p:nvPr/>
        </p:nvSpPr>
        <p:spPr>
          <a:xfrm>
            <a:off x="30867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47"/>
          <p:cNvSpPr/>
          <p:nvPr/>
        </p:nvSpPr>
        <p:spPr>
          <a:xfrm>
            <a:off x="44583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47"/>
          <p:cNvSpPr/>
          <p:nvPr/>
        </p:nvSpPr>
        <p:spPr>
          <a:xfrm>
            <a:off x="40011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47"/>
          <p:cNvSpPr/>
          <p:nvPr/>
        </p:nvSpPr>
        <p:spPr>
          <a:xfrm>
            <a:off x="53727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47"/>
          <p:cNvSpPr/>
          <p:nvPr/>
        </p:nvSpPr>
        <p:spPr>
          <a:xfrm>
            <a:off x="49155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0" name="Google Shape;790;p47"/>
          <p:cNvCxnSpPr>
            <a:stCxn id="737" idx="0"/>
            <a:endCxn id="791" idx="2"/>
          </p:cNvCxnSpPr>
          <p:nvPr/>
        </p:nvCxnSpPr>
        <p:spPr>
          <a:xfrm rot="10800000" flipH="1">
            <a:off x="34737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2" name="Google Shape;792;p47"/>
          <p:cNvCxnSpPr>
            <a:stCxn id="727" idx="0"/>
            <a:endCxn id="791" idx="2"/>
          </p:cNvCxnSpPr>
          <p:nvPr/>
        </p:nvCxnSpPr>
        <p:spPr>
          <a:xfrm rot="10800000">
            <a:off x="39309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47"/>
          <p:cNvCxnSpPr>
            <a:stCxn id="732" idx="0"/>
            <a:endCxn id="789" idx="2"/>
          </p:cNvCxnSpPr>
          <p:nvPr/>
        </p:nvCxnSpPr>
        <p:spPr>
          <a:xfrm rot="10800000">
            <a:off x="48453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47"/>
          <p:cNvCxnSpPr>
            <a:stCxn id="727" idx="0"/>
            <a:endCxn id="789" idx="2"/>
          </p:cNvCxnSpPr>
          <p:nvPr/>
        </p:nvCxnSpPr>
        <p:spPr>
          <a:xfrm rot="10800000" flipH="1">
            <a:off x="43881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47"/>
          <p:cNvCxnSpPr>
            <a:stCxn id="789" idx="0"/>
            <a:endCxn id="787" idx="2"/>
          </p:cNvCxnSpPr>
          <p:nvPr/>
        </p:nvCxnSpPr>
        <p:spPr>
          <a:xfrm rot="10800000">
            <a:off x="4769138" y="3410350"/>
            <a:ext cx="76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6" name="Google Shape;796;p47"/>
          <p:cNvCxnSpPr>
            <a:stCxn id="765" idx="3"/>
            <a:endCxn id="791" idx="0"/>
          </p:cNvCxnSpPr>
          <p:nvPr/>
        </p:nvCxnSpPr>
        <p:spPr>
          <a:xfrm>
            <a:off x="2692838" y="3556750"/>
            <a:ext cx="1238100" cy="3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47"/>
          <p:cNvSpPr/>
          <p:nvPr/>
        </p:nvSpPr>
        <p:spPr>
          <a:xfrm>
            <a:off x="6518588" y="3099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47"/>
          <p:cNvSpPr/>
          <p:nvPr/>
        </p:nvSpPr>
        <p:spPr>
          <a:xfrm>
            <a:off x="6975788" y="3099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9" name="Google Shape;799;p47"/>
          <p:cNvCxnSpPr>
            <a:stCxn id="797" idx="3"/>
            <a:endCxn id="798" idx="1"/>
          </p:cNvCxnSpPr>
          <p:nvPr/>
        </p:nvCxnSpPr>
        <p:spPr>
          <a:xfrm>
            <a:off x="6677288" y="317845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0" name="Google Shape;800;p47"/>
          <p:cNvSpPr/>
          <p:nvPr/>
        </p:nvSpPr>
        <p:spPr>
          <a:xfrm>
            <a:off x="6518588" y="37087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1" name="Google Shape;801;p47"/>
          <p:cNvCxnSpPr>
            <a:stCxn id="797" idx="2"/>
            <a:endCxn id="800" idx="0"/>
          </p:cNvCxnSpPr>
          <p:nvPr/>
        </p:nvCxnSpPr>
        <p:spPr>
          <a:xfrm>
            <a:off x="6597938" y="3257800"/>
            <a:ext cx="0" cy="45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47"/>
          <p:cNvSpPr/>
          <p:nvPr/>
        </p:nvSpPr>
        <p:spPr>
          <a:xfrm>
            <a:off x="6975788" y="37087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3" name="Google Shape;803;p47"/>
          <p:cNvCxnSpPr>
            <a:stCxn id="802" idx="1"/>
            <a:endCxn id="800" idx="3"/>
          </p:cNvCxnSpPr>
          <p:nvPr/>
        </p:nvCxnSpPr>
        <p:spPr>
          <a:xfrm rot="10800000">
            <a:off x="6677288" y="378805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47"/>
          <p:cNvCxnSpPr>
            <a:stCxn id="805" idx="2"/>
            <a:endCxn id="802" idx="3"/>
          </p:cNvCxnSpPr>
          <p:nvPr/>
        </p:nvCxnSpPr>
        <p:spPr>
          <a:xfrm flipH="1">
            <a:off x="7134638" y="3559450"/>
            <a:ext cx="2955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47"/>
          <p:cNvCxnSpPr>
            <a:stCxn id="807" idx="2"/>
            <a:endCxn id="802" idx="3"/>
          </p:cNvCxnSpPr>
          <p:nvPr/>
        </p:nvCxnSpPr>
        <p:spPr>
          <a:xfrm rot="10800000">
            <a:off x="7134638" y="3788050"/>
            <a:ext cx="2955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8" name="Google Shape;808;p47"/>
          <p:cNvSpPr/>
          <p:nvPr/>
        </p:nvSpPr>
        <p:spPr>
          <a:xfrm>
            <a:off x="8042588" y="3099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9" name="Google Shape;809;p47"/>
          <p:cNvCxnSpPr>
            <a:stCxn id="798" idx="3"/>
            <a:endCxn id="808" idx="1"/>
          </p:cNvCxnSpPr>
          <p:nvPr/>
        </p:nvCxnSpPr>
        <p:spPr>
          <a:xfrm>
            <a:off x="7134488" y="3178450"/>
            <a:ext cx="90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7"/>
          <p:cNvCxnSpPr>
            <a:stCxn id="808" idx="2"/>
            <a:endCxn id="811" idx="0"/>
          </p:cNvCxnSpPr>
          <p:nvPr/>
        </p:nvCxnSpPr>
        <p:spPr>
          <a:xfrm>
            <a:off x="8121938" y="3257800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47"/>
          <p:cNvCxnSpPr>
            <a:stCxn id="785" idx="3"/>
            <a:endCxn id="797" idx="1"/>
          </p:cNvCxnSpPr>
          <p:nvPr/>
        </p:nvCxnSpPr>
        <p:spPr>
          <a:xfrm>
            <a:off x="5686688" y="2797450"/>
            <a:ext cx="8319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3" name="Google Shape;813;p47"/>
          <p:cNvSpPr txBox="1"/>
          <p:nvPr/>
        </p:nvSpPr>
        <p:spPr>
          <a:xfrm>
            <a:off x="3086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47"/>
          <p:cNvSpPr txBox="1"/>
          <p:nvPr/>
        </p:nvSpPr>
        <p:spPr>
          <a:xfrm>
            <a:off x="35439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47"/>
          <p:cNvSpPr txBox="1"/>
          <p:nvPr/>
        </p:nvSpPr>
        <p:spPr>
          <a:xfrm>
            <a:off x="40011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47"/>
          <p:cNvSpPr txBox="1"/>
          <p:nvPr/>
        </p:nvSpPr>
        <p:spPr>
          <a:xfrm>
            <a:off x="44583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47"/>
          <p:cNvSpPr txBox="1"/>
          <p:nvPr/>
        </p:nvSpPr>
        <p:spPr>
          <a:xfrm>
            <a:off x="49155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47"/>
          <p:cNvSpPr txBox="1"/>
          <p:nvPr/>
        </p:nvSpPr>
        <p:spPr>
          <a:xfrm>
            <a:off x="5372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4.6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47"/>
          <p:cNvSpPr/>
          <p:nvPr/>
        </p:nvSpPr>
        <p:spPr>
          <a:xfrm>
            <a:off x="775088" y="31697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47"/>
          <p:cNvSpPr/>
          <p:nvPr/>
        </p:nvSpPr>
        <p:spPr>
          <a:xfrm>
            <a:off x="775088" y="36269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47"/>
          <p:cNvSpPr txBox="1"/>
          <p:nvPr/>
        </p:nvSpPr>
        <p:spPr>
          <a:xfrm>
            <a:off x="775250" y="3627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47"/>
          <p:cNvSpPr txBox="1"/>
          <p:nvPr/>
        </p:nvSpPr>
        <p:spPr>
          <a:xfrm>
            <a:off x="775250" y="31698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47"/>
          <p:cNvSpPr/>
          <p:nvPr/>
        </p:nvSpPr>
        <p:spPr>
          <a:xfrm>
            <a:off x="1384688" y="42365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47"/>
          <p:cNvSpPr/>
          <p:nvPr/>
        </p:nvSpPr>
        <p:spPr>
          <a:xfrm>
            <a:off x="1841888" y="42365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47"/>
          <p:cNvSpPr txBox="1"/>
          <p:nvPr/>
        </p:nvSpPr>
        <p:spPr>
          <a:xfrm>
            <a:off x="13848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47"/>
          <p:cNvSpPr txBox="1"/>
          <p:nvPr/>
        </p:nvSpPr>
        <p:spPr>
          <a:xfrm>
            <a:off x="18420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47"/>
          <p:cNvSpPr/>
          <p:nvPr/>
        </p:nvSpPr>
        <p:spPr>
          <a:xfrm>
            <a:off x="1232288" y="24839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47"/>
          <p:cNvSpPr/>
          <p:nvPr/>
        </p:nvSpPr>
        <p:spPr>
          <a:xfrm>
            <a:off x="1613288" y="24839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47"/>
          <p:cNvSpPr/>
          <p:nvPr/>
        </p:nvSpPr>
        <p:spPr>
          <a:xfrm>
            <a:off x="1994288" y="24839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47"/>
          <p:cNvSpPr txBox="1"/>
          <p:nvPr/>
        </p:nvSpPr>
        <p:spPr>
          <a:xfrm>
            <a:off x="1232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47"/>
          <p:cNvSpPr txBox="1"/>
          <p:nvPr/>
        </p:nvSpPr>
        <p:spPr>
          <a:xfrm>
            <a:off x="1613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47"/>
          <p:cNvSpPr txBox="1"/>
          <p:nvPr/>
        </p:nvSpPr>
        <p:spPr>
          <a:xfrm>
            <a:off x="1994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47"/>
          <p:cNvSpPr/>
          <p:nvPr/>
        </p:nvSpPr>
        <p:spPr>
          <a:xfrm>
            <a:off x="4001138" y="30200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47"/>
          <p:cNvSpPr txBox="1"/>
          <p:nvPr/>
        </p:nvSpPr>
        <p:spPr>
          <a:xfrm>
            <a:off x="4001150" y="30187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47"/>
          <p:cNvSpPr/>
          <p:nvPr/>
        </p:nvSpPr>
        <p:spPr>
          <a:xfrm>
            <a:off x="4915538" y="27914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47"/>
          <p:cNvSpPr txBox="1"/>
          <p:nvPr/>
        </p:nvSpPr>
        <p:spPr>
          <a:xfrm>
            <a:off x="4915550" y="27901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47"/>
          <p:cNvSpPr/>
          <p:nvPr/>
        </p:nvSpPr>
        <p:spPr>
          <a:xfrm>
            <a:off x="7430138" y="34010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47"/>
          <p:cNvSpPr/>
          <p:nvPr/>
        </p:nvSpPr>
        <p:spPr>
          <a:xfrm>
            <a:off x="7430138" y="38582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47"/>
          <p:cNvSpPr/>
          <p:nvPr/>
        </p:nvSpPr>
        <p:spPr>
          <a:xfrm>
            <a:off x="7963538" y="34010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47"/>
          <p:cNvSpPr txBox="1"/>
          <p:nvPr/>
        </p:nvSpPr>
        <p:spPr>
          <a:xfrm>
            <a:off x="74301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47"/>
          <p:cNvSpPr txBox="1"/>
          <p:nvPr/>
        </p:nvSpPr>
        <p:spPr>
          <a:xfrm>
            <a:off x="79635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47"/>
          <p:cNvSpPr txBox="1"/>
          <p:nvPr/>
        </p:nvSpPr>
        <p:spPr>
          <a:xfrm>
            <a:off x="7430150" y="38555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47"/>
          <p:cNvSpPr txBox="1"/>
          <p:nvPr/>
        </p:nvSpPr>
        <p:spPr>
          <a:xfrm>
            <a:off x="1283975" y="2043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47"/>
          <p:cNvSpPr txBox="1"/>
          <p:nvPr/>
        </p:nvSpPr>
        <p:spPr>
          <a:xfrm>
            <a:off x="4229450" y="18885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47"/>
          <p:cNvSpPr txBox="1"/>
          <p:nvPr/>
        </p:nvSpPr>
        <p:spPr>
          <a:xfrm>
            <a:off x="6938750" y="253777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47"/>
          <p:cNvSpPr txBox="1"/>
          <p:nvPr/>
        </p:nvSpPr>
        <p:spPr>
          <a:xfrm>
            <a:off x="3922850" y="355652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47"/>
          <p:cNvSpPr/>
          <p:nvPr/>
        </p:nvSpPr>
        <p:spPr>
          <a:xfrm>
            <a:off x="3788438" y="383725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6" name="Google Shape;836;p47"/>
          <p:cNvCxnSpPr>
            <a:stCxn id="756" idx="3"/>
          </p:cNvCxnSpPr>
          <p:nvPr/>
        </p:nvCxnSpPr>
        <p:spPr>
          <a:xfrm>
            <a:off x="1851038" y="3175750"/>
            <a:ext cx="6795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47"/>
          <p:cNvCxnSpPr/>
          <p:nvPr/>
        </p:nvCxnSpPr>
        <p:spPr>
          <a:xfrm rot="10800000" flipH="1">
            <a:off x="2689238" y="2797450"/>
            <a:ext cx="933900" cy="7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47"/>
          <p:cNvSpPr/>
          <p:nvPr/>
        </p:nvSpPr>
        <p:spPr>
          <a:xfrm>
            <a:off x="2407838" y="341425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47"/>
          <p:cNvSpPr/>
          <p:nvPr/>
        </p:nvSpPr>
        <p:spPr>
          <a:xfrm>
            <a:off x="3601401" y="265495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38" name="Google Shape;838;p47"/>
          <p:cNvGraphicFramePr/>
          <p:nvPr/>
        </p:nvGraphicFramePr>
        <p:xfrm>
          <a:off x="6746532" y="60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9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R9's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8"/>
          <p:cNvSpPr/>
          <p:nvPr/>
        </p:nvSpPr>
        <p:spPr>
          <a:xfrm>
            <a:off x="2728625" y="3788050"/>
            <a:ext cx="3365100" cy="12177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4" name="Google Shape;844;p48"/>
          <p:cNvCxnSpPr>
            <a:stCxn id="845" idx="0"/>
            <a:endCxn id="846" idx="2"/>
          </p:cNvCxnSpPr>
          <p:nvPr/>
        </p:nvCxnSpPr>
        <p:spPr>
          <a:xfrm rot="10800000" flipH="1">
            <a:off x="41595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48"/>
          <p:cNvCxnSpPr>
            <a:stCxn id="848" idx="0"/>
            <a:endCxn id="846" idx="2"/>
          </p:cNvCxnSpPr>
          <p:nvPr/>
        </p:nvCxnSpPr>
        <p:spPr>
          <a:xfrm rot="10800000">
            <a:off x="43881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" name="Google Shape;849;p48"/>
          <p:cNvCxnSpPr>
            <a:stCxn id="850" idx="0"/>
            <a:endCxn id="851" idx="2"/>
          </p:cNvCxnSpPr>
          <p:nvPr/>
        </p:nvCxnSpPr>
        <p:spPr>
          <a:xfrm rot="10800000" flipH="1">
            <a:off x="50739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48"/>
          <p:cNvCxnSpPr>
            <a:stCxn id="853" idx="0"/>
            <a:endCxn id="851" idx="2"/>
          </p:cNvCxnSpPr>
          <p:nvPr/>
        </p:nvCxnSpPr>
        <p:spPr>
          <a:xfrm rot="10800000">
            <a:off x="53025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48"/>
          <p:cNvCxnSpPr>
            <a:stCxn id="855" idx="0"/>
            <a:endCxn id="856" idx="2"/>
          </p:cNvCxnSpPr>
          <p:nvPr/>
        </p:nvCxnSpPr>
        <p:spPr>
          <a:xfrm rot="10800000" flipH="1">
            <a:off x="32451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48"/>
          <p:cNvCxnSpPr>
            <a:stCxn id="858" idx="0"/>
            <a:endCxn id="856" idx="2"/>
          </p:cNvCxnSpPr>
          <p:nvPr/>
        </p:nvCxnSpPr>
        <p:spPr>
          <a:xfrm rot="10800000">
            <a:off x="3473738" y="4324750"/>
            <a:ext cx="228600" cy="1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48"/>
          <p:cNvSpPr/>
          <p:nvPr/>
        </p:nvSpPr>
        <p:spPr>
          <a:xfrm>
            <a:off x="6236588" y="2800750"/>
            <a:ext cx="2236200" cy="14475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48"/>
          <p:cNvSpPr/>
          <p:nvPr/>
        </p:nvSpPr>
        <p:spPr>
          <a:xfrm>
            <a:off x="3553088" y="2131606"/>
            <a:ext cx="2184600" cy="13293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48"/>
          <p:cNvSpPr/>
          <p:nvPr/>
        </p:nvSpPr>
        <p:spPr>
          <a:xfrm>
            <a:off x="671213" y="2284525"/>
            <a:ext cx="2057400" cy="24063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863" name="Google Shape;863;p48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51954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Hierarchical addressing limits </a:t>
            </a:r>
            <a:r>
              <a:rPr lang="en" i="1"/>
              <a:t>table churn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Changes inside a network don't affect tables in other networks.</a:t>
            </a:r>
            <a:endParaRPr/>
          </a:p>
        </p:txBody>
      </p:sp>
      <p:cxnSp>
        <p:nvCxnSpPr>
          <p:cNvPr id="864" name="Google Shape;864;p48"/>
          <p:cNvCxnSpPr>
            <a:stCxn id="865" idx="6"/>
            <a:endCxn id="866" idx="1"/>
          </p:cNvCxnSpPr>
          <p:nvPr/>
        </p:nvCxnSpPr>
        <p:spPr>
          <a:xfrm>
            <a:off x="1091888" y="3328150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8"/>
          <p:cNvSpPr/>
          <p:nvPr/>
        </p:nvSpPr>
        <p:spPr>
          <a:xfrm>
            <a:off x="13113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7" name="Google Shape;867;p48"/>
          <p:cNvCxnSpPr>
            <a:stCxn id="868" idx="6"/>
            <a:endCxn id="866" idx="1"/>
          </p:cNvCxnSpPr>
          <p:nvPr/>
        </p:nvCxnSpPr>
        <p:spPr>
          <a:xfrm rot="10800000" flipH="1">
            <a:off x="1091888" y="3556750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Google Shape;869;p48"/>
          <p:cNvSpPr/>
          <p:nvPr/>
        </p:nvSpPr>
        <p:spPr>
          <a:xfrm>
            <a:off x="16923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0" name="Google Shape;870;p48"/>
          <p:cNvCxnSpPr>
            <a:stCxn id="866" idx="3"/>
            <a:endCxn id="869" idx="1"/>
          </p:cNvCxnSpPr>
          <p:nvPr/>
        </p:nvCxnSpPr>
        <p:spPr>
          <a:xfrm>
            <a:off x="1470038" y="35567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8"/>
          <p:cNvSpPr/>
          <p:nvPr/>
        </p:nvSpPr>
        <p:spPr>
          <a:xfrm>
            <a:off x="2073338" y="3477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2" name="Google Shape;872;p48"/>
          <p:cNvCxnSpPr>
            <a:stCxn id="869" idx="3"/>
            <a:endCxn id="871" idx="1"/>
          </p:cNvCxnSpPr>
          <p:nvPr/>
        </p:nvCxnSpPr>
        <p:spPr>
          <a:xfrm>
            <a:off x="1851038" y="35567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8"/>
          <p:cNvSpPr/>
          <p:nvPr/>
        </p:nvSpPr>
        <p:spPr>
          <a:xfrm>
            <a:off x="1692338" y="3858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4" name="Google Shape;874;p48"/>
          <p:cNvCxnSpPr>
            <a:stCxn id="873" idx="0"/>
            <a:endCxn id="869" idx="2"/>
          </p:cNvCxnSpPr>
          <p:nvPr/>
        </p:nvCxnSpPr>
        <p:spPr>
          <a:xfrm rot="10800000">
            <a:off x="1771688" y="3636100"/>
            <a:ext cx="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/>
          <p:nvPr/>
        </p:nvSpPr>
        <p:spPr>
          <a:xfrm>
            <a:off x="1692338" y="30964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6" name="Google Shape;876;p48"/>
          <p:cNvCxnSpPr>
            <a:stCxn id="869" idx="0"/>
            <a:endCxn id="875" idx="2"/>
          </p:cNvCxnSpPr>
          <p:nvPr/>
        </p:nvCxnSpPr>
        <p:spPr>
          <a:xfrm rot="10800000">
            <a:off x="1771688" y="3255100"/>
            <a:ext cx="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7" name="Google Shape;877;p48"/>
          <p:cNvCxnSpPr>
            <a:stCxn id="878" idx="4"/>
            <a:endCxn id="875" idx="0"/>
          </p:cNvCxnSpPr>
          <p:nvPr/>
        </p:nvCxnSpPr>
        <p:spPr>
          <a:xfrm>
            <a:off x="1390688" y="280075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9" name="Google Shape;879;p48"/>
          <p:cNvCxnSpPr>
            <a:stCxn id="880" idx="4"/>
            <a:endCxn id="875" idx="0"/>
          </p:cNvCxnSpPr>
          <p:nvPr/>
        </p:nvCxnSpPr>
        <p:spPr>
          <a:xfrm>
            <a:off x="1771688" y="2800750"/>
            <a:ext cx="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48"/>
          <p:cNvCxnSpPr>
            <a:stCxn id="882" idx="4"/>
            <a:endCxn id="875" idx="0"/>
          </p:cNvCxnSpPr>
          <p:nvPr/>
        </p:nvCxnSpPr>
        <p:spPr>
          <a:xfrm flipH="1">
            <a:off x="1771688" y="280075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48"/>
          <p:cNvCxnSpPr>
            <a:stCxn id="871" idx="3"/>
            <a:endCxn id="884" idx="1"/>
          </p:cNvCxnSpPr>
          <p:nvPr/>
        </p:nvCxnSpPr>
        <p:spPr>
          <a:xfrm>
            <a:off x="2232038" y="3556750"/>
            <a:ext cx="1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48"/>
          <p:cNvCxnSpPr>
            <a:stCxn id="873" idx="3"/>
            <a:endCxn id="871" idx="2"/>
          </p:cNvCxnSpPr>
          <p:nvPr/>
        </p:nvCxnSpPr>
        <p:spPr>
          <a:xfrm rot="10800000" flipH="1">
            <a:off x="1851038" y="3636250"/>
            <a:ext cx="301800" cy="30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48"/>
          <p:cNvCxnSpPr>
            <a:stCxn id="887" idx="0"/>
            <a:endCxn id="873" idx="2"/>
          </p:cNvCxnSpPr>
          <p:nvPr/>
        </p:nvCxnSpPr>
        <p:spPr>
          <a:xfrm rot="10800000" flipH="1">
            <a:off x="1543088" y="4017250"/>
            <a:ext cx="2286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8" name="Google Shape;888;p48"/>
          <p:cNvCxnSpPr>
            <a:stCxn id="889" idx="0"/>
            <a:endCxn id="873" idx="2"/>
          </p:cNvCxnSpPr>
          <p:nvPr/>
        </p:nvCxnSpPr>
        <p:spPr>
          <a:xfrm rot="10800000">
            <a:off x="1771688" y="4017250"/>
            <a:ext cx="2286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8"/>
          <p:cNvSpPr/>
          <p:nvPr/>
        </p:nvSpPr>
        <p:spPr>
          <a:xfrm>
            <a:off x="4080188" y="2718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48"/>
          <p:cNvSpPr/>
          <p:nvPr/>
        </p:nvSpPr>
        <p:spPr>
          <a:xfrm>
            <a:off x="4080188" y="2260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2" name="Google Shape;892;p48"/>
          <p:cNvCxnSpPr>
            <a:stCxn id="893" idx="3"/>
            <a:endCxn id="890" idx="1"/>
          </p:cNvCxnSpPr>
          <p:nvPr/>
        </p:nvCxnSpPr>
        <p:spPr>
          <a:xfrm>
            <a:off x="3886401" y="2797450"/>
            <a:ext cx="1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4" name="Google Shape;894;p48"/>
          <p:cNvCxnSpPr>
            <a:stCxn id="890" idx="0"/>
            <a:endCxn id="891" idx="2"/>
          </p:cNvCxnSpPr>
          <p:nvPr/>
        </p:nvCxnSpPr>
        <p:spPr>
          <a:xfrm rot="10800000">
            <a:off x="4159538" y="2419600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8"/>
          <p:cNvSpPr/>
          <p:nvPr/>
        </p:nvSpPr>
        <p:spPr>
          <a:xfrm>
            <a:off x="4537388" y="28705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6" name="Google Shape;896;p48"/>
          <p:cNvCxnSpPr>
            <a:stCxn id="897" idx="0"/>
            <a:endCxn id="890" idx="2"/>
          </p:cNvCxnSpPr>
          <p:nvPr/>
        </p:nvCxnSpPr>
        <p:spPr>
          <a:xfrm rot="10800000">
            <a:off x="4159538" y="2876950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" name="Google Shape;898;p48"/>
          <p:cNvCxnSpPr>
            <a:stCxn id="890" idx="3"/>
            <a:endCxn id="895" idx="1"/>
          </p:cNvCxnSpPr>
          <p:nvPr/>
        </p:nvCxnSpPr>
        <p:spPr>
          <a:xfrm>
            <a:off x="4238888" y="2797450"/>
            <a:ext cx="2985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48"/>
          <p:cNvCxnSpPr>
            <a:stCxn id="891" idx="3"/>
            <a:endCxn id="900" idx="1"/>
          </p:cNvCxnSpPr>
          <p:nvPr/>
        </p:nvCxnSpPr>
        <p:spPr>
          <a:xfrm>
            <a:off x="4238888" y="2340250"/>
            <a:ext cx="5271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0" name="Google Shape;900;p48"/>
          <p:cNvSpPr/>
          <p:nvPr/>
        </p:nvSpPr>
        <p:spPr>
          <a:xfrm>
            <a:off x="4765988" y="24133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1" name="Google Shape;901;p48"/>
          <p:cNvCxnSpPr>
            <a:stCxn id="895" idx="0"/>
            <a:endCxn id="900" idx="2"/>
          </p:cNvCxnSpPr>
          <p:nvPr/>
        </p:nvCxnSpPr>
        <p:spPr>
          <a:xfrm rot="10800000" flipH="1">
            <a:off x="4616738" y="2572000"/>
            <a:ext cx="2286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48"/>
          <p:cNvCxnSpPr>
            <a:stCxn id="895" idx="3"/>
            <a:endCxn id="903" idx="2"/>
          </p:cNvCxnSpPr>
          <p:nvPr/>
        </p:nvCxnSpPr>
        <p:spPr>
          <a:xfrm>
            <a:off x="4696088" y="2949850"/>
            <a:ext cx="21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8"/>
          <p:cNvSpPr/>
          <p:nvPr/>
        </p:nvSpPr>
        <p:spPr>
          <a:xfrm>
            <a:off x="5527988" y="2718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5" name="Google Shape;905;p48"/>
          <p:cNvCxnSpPr>
            <a:stCxn id="900" idx="3"/>
            <a:endCxn id="904" idx="1"/>
          </p:cNvCxnSpPr>
          <p:nvPr/>
        </p:nvCxnSpPr>
        <p:spPr>
          <a:xfrm>
            <a:off x="4924688" y="2492650"/>
            <a:ext cx="6033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p48"/>
          <p:cNvSpPr/>
          <p:nvPr/>
        </p:nvSpPr>
        <p:spPr>
          <a:xfrm>
            <a:off x="4689788" y="32515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7" name="Google Shape;907;p48"/>
          <p:cNvCxnSpPr>
            <a:stCxn id="906" idx="0"/>
            <a:endCxn id="895" idx="2"/>
          </p:cNvCxnSpPr>
          <p:nvPr/>
        </p:nvCxnSpPr>
        <p:spPr>
          <a:xfrm rot="10800000">
            <a:off x="4616738" y="3029200"/>
            <a:ext cx="15240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8" name="Google Shape;908;p48"/>
          <p:cNvSpPr/>
          <p:nvPr/>
        </p:nvSpPr>
        <p:spPr>
          <a:xfrm>
            <a:off x="4765988" y="386755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48"/>
          <p:cNvSpPr/>
          <p:nvPr/>
        </p:nvSpPr>
        <p:spPr>
          <a:xfrm>
            <a:off x="3394388" y="4165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48"/>
          <p:cNvSpPr/>
          <p:nvPr/>
        </p:nvSpPr>
        <p:spPr>
          <a:xfrm>
            <a:off x="4308788" y="4165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48"/>
          <p:cNvSpPr/>
          <p:nvPr/>
        </p:nvSpPr>
        <p:spPr>
          <a:xfrm>
            <a:off x="5223188" y="41659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48"/>
          <p:cNvSpPr/>
          <p:nvPr/>
        </p:nvSpPr>
        <p:spPr>
          <a:xfrm>
            <a:off x="35439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48"/>
          <p:cNvSpPr/>
          <p:nvPr/>
        </p:nvSpPr>
        <p:spPr>
          <a:xfrm>
            <a:off x="30867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48"/>
          <p:cNvSpPr/>
          <p:nvPr/>
        </p:nvSpPr>
        <p:spPr>
          <a:xfrm>
            <a:off x="44583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48"/>
          <p:cNvSpPr/>
          <p:nvPr/>
        </p:nvSpPr>
        <p:spPr>
          <a:xfrm>
            <a:off x="40011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48"/>
          <p:cNvSpPr/>
          <p:nvPr/>
        </p:nvSpPr>
        <p:spPr>
          <a:xfrm>
            <a:off x="5372738" y="4465150"/>
            <a:ext cx="316800" cy="316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48"/>
          <p:cNvSpPr/>
          <p:nvPr/>
        </p:nvSpPr>
        <p:spPr>
          <a:xfrm>
            <a:off x="4915538" y="44651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9" name="Google Shape;909;p48"/>
          <p:cNvCxnSpPr>
            <a:stCxn id="856" idx="0"/>
            <a:endCxn id="910" idx="2"/>
          </p:cNvCxnSpPr>
          <p:nvPr/>
        </p:nvCxnSpPr>
        <p:spPr>
          <a:xfrm rot="10800000" flipH="1">
            <a:off x="34737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48"/>
          <p:cNvCxnSpPr>
            <a:stCxn id="846" idx="0"/>
            <a:endCxn id="910" idx="2"/>
          </p:cNvCxnSpPr>
          <p:nvPr/>
        </p:nvCxnSpPr>
        <p:spPr>
          <a:xfrm rot="10800000">
            <a:off x="39309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48"/>
          <p:cNvCxnSpPr>
            <a:stCxn id="851" idx="0"/>
            <a:endCxn id="908" idx="2"/>
          </p:cNvCxnSpPr>
          <p:nvPr/>
        </p:nvCxnSpPr>
        <p:spPr>
          <a:xfrm rot="10800000">
            <a:off x="48453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48"/>
          <p:cNvCxnSpPr>
            <a:stCxn id="846" idx="0"/>
            <a:endCxn id="908" idx="2"/>
          </p:cNvCxnSpPr>
          <p:nvPr/>
        </p:nvCxnSpPr>
        <p:spPr>
          <a:xfrm rot="10800000" flipH="1">
            <a:off x="4388138" y="4026400"/>
            <a:ext cx="4572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48"/>
          <p:cNvCxnSpPr>
            <a:stCxn id="908" idx="0"/>
            <a:endCxn id="906" idx="2"/>
          </p:cNvCxnSpPr>
          <p:nvPr/>
        </p:nvCxnSpPr>
        <p:spPr>
          <a:xfrm rot="10800000">
            <a:off x="4769138" y="3410350"/>
            <a:ext cx="76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5" name="Google Shape;915;p48"/>
          <p:cNvCxnSpPr>
            <a:stCxn id="884" idx="3"/>
            <a:endCxn id="910" idx="0"/>
          </p:cNvCxnSpPr>
          <p:nvPr/>
        </p:nvCxnSpPr>
        <p:spPr>
          <a:xfrm>
            <a:off x="2692838" y="3556750"/>
            <a:ext cx="1238100" cy="3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6" name="Google Shape;916;p48"/>
          <p:cNvSpPr/>
          <p:nvPr/>
        </p:nvSpPr>
        <p:spPr>
          <a:xfrm>
            <a:off x="6518588" y="3099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48"/>
          <p:cNvSpPr/>
          <p:nvPr/>
        </p:nvSpPr>
        <p:spPr>
          <a:xfrm>
            <a:off x="6975788" y="3099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8" name="Google Shape;918;p48"/>
          <p:cNvCxnSpPr>
            <a:stCxn id="916" idx="3"/>
            <a:endCxn id="917" idx="1"/>
          </p:cNvCxnSpPr>
          <p:nvPr/>
        </p:nvCxnSpPr>
        <p:spPr>
          <a:xfrm>
            <a:off x="6677288" y="317845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9" name="Google Shape;919;p48"/>
          <p:cNvSpPr/>
          <p:nvPr/>
        </p:nvSpPr>
        <p:spPr>
          <a:xfrm>
            <a:off x="6518588" y="37087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0" name="Google Shape;920;p48"/>
          <p:cNvCxnSpPr>
            <a:stCxn id="916" idx="2"/>
            <a:endCxn id="919" idx="0"/>
          </p:cNvCxnSpPr>
          <p:nvPr/>
        </p:nvCxnSpPr>
        <p:spPr>
          <a:xfrm>
            <a:off x="6597938" y="3257800"/>
            <a:ext cx="0" cy="45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8"/>
          <p:cNvSpPr/>
          <p:nvPr/>
        </p:nvSpPr>
        <p:spPr>
          <a:xfrm>
            <a:off x="6975788" y="37087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2" name="Google Shape;922;p48"/>
          <p:cNvCxnSpPr>
            <a:stCxn id="921" idx="1"/>
            <a:endCxn id="919" idx="3"/>
          </p:cNvCxnSpPr>
          <p:nvPr/>
        </p:nvCxnSpPr>
        <p:spPr>
          <a:xfrm rot="10800000">
            <a:off x="6677288" y="378805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48"/>
          <p:cNvCxnSpPr>
            <a:stCxn id="924" idx="2"/>
            <a:endCxn id="921" idx="3"/>
          </p:cNvCxnSpPr>
          <p:nvPr/>
        </p:nvCxnSpPr>
        <p:spPr>
          <a:xfrm flipH="1">
            <a:off x="7134638" y="3559450"/>
            <a:ext cx="2955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48"/>
          <p:cNvCxnSpPr>
            <a:stCxn id="926" idx="2"/>
            <a:endCxn id="921" idx="3"/>
          </p:cNvCxnSpPr>
          <p:nvPr/>
        </p:nvCxnSpPr>
        <p:spPr>
          <a:xfrm rot="10800000">
            <a:off x="7134638" y="3788050"/>
            <a:ext cx="2955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Google Shape;927;p48"/>
          <p:cNvSpPr/>
          <p:nvPr/>
        </p:nvSpPr>
        <p:spPr>
          <a:xfrm>
            <a:off x="8042588" y="3099100"/>
            <a:ext cx="158700" cy="15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8" name="Google Shape;928;p48"/>
          <p:cNvCxnSpPr>
            <a:stCxn id="917" idx="3"/>
            <a:endCxn id="927" idx="1"/>
          </p:cNvCxnSpPr>
          <p:nvPr/>
        </p:nvCxnSpPr>
        <p:spPr>
          <a:xfrm>
            <a:off x="7134488" y="3178450"/>
            <a:ext cx="90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48"/>
          <p:cNvCxnSpPr>
            <a:stCxn id="927" idx="2"/>
            <a:endCxn id="930" idx="0"/>
          </p:cNvCxnSpPr>
          <p:nvPr/>
        </p:nvCxnSpPr>
        <p:spPr>
          <a:xfrm>
            <a:off x="8121938" y="3257800"/>
            <a:ext cx="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48"/>
          <p:cNvCxnSpPr>
            <a:stCxn id="904" idx="3"/>
            <a:endCxn id="916" idx="1"/>
          </p:cNvCxnSpPr>
          <p:nvPr/>
        </p:nvCxnSpPr>
        <p:spPr>
          <a:xfrm>
            <a:off x="5686688" y="2797450"/>
            <a:ext cx="8319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2" name="Google Shape;932;p48"/>
          <p:cNvSpPr txBox="1"/>
          <p:nvPr/>
        </p:nvSpPr>
        <p:spPr>
          <a:xfrm>
            <a:off x="3086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48"/>
          <p:cNvSpPr txBox="1"/>
          <p:nvPr/>
        </p:nvSpPr>
        <p:spPr>
          <a:xfrm>
            <a:off x="35439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4" name="Google Shape;934;p48"/>
          <p:cNvSpPr txBox="1"/>
          <p:nvPr/>
        </p:nvSpPr>
        <p:spPr>
          <a:xfrm>
            <a:off x="40011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48"/>
          <p:cNvSpPr txBox="1"/>
          <p:nvPr/>
        </p:nvSpPr>
        <p:spPr>
          <a:xfrm>
            <a:off x="44583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48"/>
          <p:cNvSpPr txBox="1"/>
          <p:nvPr/>
        </p:nvSpPr>
        <p:spPr>
          <a:xfrm>
            <a:off x="49155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48"/>
          <p:cNvSpPr/>
          <p:nvPr/>
        </p:nvSpPr>
        <p:spPr>
          <a:xfrm>
            <a:off x="775088" y="31697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48"/>
          <p:cNvSpPr/>
          <p:nvPr/>
        </p:nvSpPr>
        <p:spPr>
          <a:xfrm>
            <a:off x="775088" y="36269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48"/>
          <p:cNvSpPr txBox="1"/>
          <p:nvPr/>
        </p:nvSpPr>
        <p:spPr>
          <a:xfrm>
            <a:off x="775250" y="3627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48"/>
          <p:cNvSpPr txBox="1"/>
          <p:nvPr/>
        </p:nvSpPr>
        <p:spPr>
          <a:xfrm>
            <a:off x="775250" y="31698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48"/>
          <p:cNvSpPr/>
          <p:nvPr/>
        </p:nvSpPr>
        <p:spPr>
          <a:xfrm>
            <a:off x="1384688" y="42365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48"/>
          <p:cNvSpPr/>
          <p:nvPr/>
        </p:nvSpPr>
        <p:spPr>
          <a:xfrm>
            <a:off x="1841888" y="42365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48"/>
          <p:cNvSpPr txBox="1"/>
          <p:nvPr/>
        </p:nvSpPr>
        <p:spPr>
          <a:xfrm>
            <a:off x="13848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0" name="Google Shape;940;p48"/>
          <p:cNvSpPr txBox="1"/>
          <p:nvPr/>
        </p:nvSpPr>
        <p:spPr>
          <a:xfrm>
            <a:off x="18420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48"/>
          <p:cNvSpPr/>
          <p:nvPr/>
        </p:nvSpPr>
        <p:spPr>
          <a:xfrm>
            <a:off x="1232288" y="24839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0" name="Google Shape;880;p48"/>
          <p:cNvSpPr/>
          <p:nvPr/>
        </p:nvSpPr>
        <p:spPr>
          <a:xfrm>
            <a:off x="1613288" y="24839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48"/>
          <p:cNvSpPr/>
          <p:nvPr/>
        </p:nvSpPr>
        <p:spPr>
          <a:xfrm>
            <a:off x="1994288" y="24839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48"/>
          <p:cNvSpPr txBox="1"/>
          <p:nvPr/>
        </p:nvSpPr>
        <p:spPr>
          <a:xfrm>
            <a:off x="1232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" name="Google Shape;942;p48"/>
          <p:cNvSpPr txBox="1"/>
          <p:nvPr/>
        </p:nvSpPr>
        <p:spPr>
          <a:xfrm>
            <a:off x="1613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" name="Google Shape;943;p48"/>
          <p:cNvSpPr txBox="1"/>
          <p:nvPr/>
        </p:nvSpPr>
        <p:spPr>
          <a:xfrm>
            <a:off x="1994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48"/>
          <p:cNvSpPr/>
          <p:nvPr/>
        </p:nvSpPr>
        <p:spPr>
          <a:xfrm>
            <a:off x="4001138" y="30200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48"/>
          <p:cNvSpPr txBox="1"/>
          <p:nvPr/>
        </p:nvSpPr>
        <p:spPr>
          <a:xfrm>
            <a:off x="4001150" y="30187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3" name="Google Shape;903;p48"/>
          <p:cNvSpPr/>
          <p:nvPr/>
        </p:nvSpPr>
        <p:spPr>
          <a:xfrm>
            <a:off x="4915538" y="27914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48"/>
          <p:cNvSpPr txBox="1"/>
          <p:nvPr/>
        </p:nvSpPr>
        <p:spPr>
          <a:xfrm>
            <a:off x="4915550" y="27901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48"/>
          <p:cNvSpPr/>
          <p:nvPr/>
        </p:nvSpPr>
        <p:spPr>
          <a:xfrm>
            <a:off x="7430138" y="34010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48"/>
          <p:cNvSpPr/>
          <p:nvPr/>
        </p:nvSpPr>
        <p:spPr>
          <a:xfrm>
            <a:off x="7430138" y="38582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48"/>
          <p:cNvSpPr/>
          <p:nvPr/>
        </p:nvSpPr>
        <p:spPr>
          <a:xfrm>
            <a:off x="7963538" y="3401050"/>
            <a:ext cx="316800" cy="316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48"/>
          <p:cNvSpPr txBox="1"/>
          <p:nvPr/>
        </p:nvSpPr>
        <p:spPr>
          <a:xfrm>
            <a:off x="74301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48"/>
          <p:cNvSpPr txBox="1"/>
          <p:nvPr/>
        </p:nvSpPr>
        <p:spPr>
          <a:xfrm>
            <a:off x="79635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48"/>
          <p:cNvSpPr txBox="1"/>
          <p:nvPr/>
        </p:nvSpPr>
        <p:spPr>
          <a:xfrm>
            <a:off x="7430150" y="38555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48"/>
          <p:cNvSpPr txBox="1"/>
          <p:nvPr/>
        </p:nvSpPr>
        <p:spPr>
          <a:xfrm>
            <a:off x="1283975" y="2043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0" name="Google Shape;950;p48"/>
          <p:cNvSpPr txBox="1"/>
          <p:nvPr/>
        </p:nvSpPr>
        <p:spPr>
          <a:xfrm>
            <a:off x="4229450" y="18885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48"/>
          <p:cNvSpPr txBox="1"/>
          <p:nvPr/>
        </p:nvSpPr>
        <p:spPr>
          <a:xfrm>
            <a:off x="6938750" y="253777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48"/>
          <p:cNvSpPr txBox="1"/>
          <p:nvPr/>
        </p:nvSpPr>
        <p:spPr>
          <a:xfrm>
            <a:off x="3922850" y="355652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8"/>
          <p:cNvSpPr/>
          <p:nvPr/>
        </p:nvSpPr>
        <p:spPr>
          <a:xfrm>
            <a:off x="3788438" y="383725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4" name="Google Shape;954;p48"/>
          <p:cNvCxnSpPr>
            <a:stCxn id="875" idx="3"/>
          </p:cNvCxnSpPr>
          <p:nvPr/>
        </p:nvCxnSpPr>
        <p:spPr>
          <a:xfrm>
            <a:off x="1851038" y="3175750"/>
            <a:ext cx="6795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5" name="Google Shape;955;p48"/>
          <p:cNvCxnSpPr/>
          <p:nvPr/>
        </p:nvCxnSpPr>
        <p:spPr>
          <a:xfrm rot="10800000" flipH="1">
            <a:off x="2689238" y="2797450"/>
            <a:ext cx="933900" cy="7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4" name="Google Shape;884;p48"/>
          <p:cNvSpPr/>
          <p:nvPr/>
        </p:nvSpPr>
        <p:spPr>
          <a:xfrm>
            <a:off x="2407838" y="341425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48"/>
          <p:cNvSpPr/>
          <p:nvPr/>
        </p:nvSpPr>
        <p:spPr>
          <a:xfrm>
            <a:off x="3601401" y="265495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56" name="Google Shape;956;p48"/>
          <p:cNvGraphicFramePr/>
          <p:nvPr/>
        </p:nvGraphicFramePr>
        <p:xfrm>
          <a:off x="6746532" y="60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9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R9's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57" name="Google Shape;957;p48"/>
          <p:cNvCxnSpPr>
            <a:stCxn id="958" idx="1"/>
            <a:endCxn id="853" idx="6"/>
          </p:cNvCxnSpPr>
          <p:nvPr/>
        </p:nvCxnSpPr>
        <p:spPr>
          <a:xfrm rot="10800000">
            <a:off x="5689550" y="4623550"/>
            <a:ext cx="768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8" name="Google Shape;958;p48"/>
          <p:cNvSpPr txBox="1"/>
          <p:nvPr/>
        </p:nvSpPr>
        <p:spPr>
          <a:xfrm>
            <a:off x="6458450" y="4488100"/>
            <a:ext cx="16890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4.6 left the network!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9" name="Google Shape;959;p48"/>
          <p:cNvCxnSpPr>
            <a:stCxn id="960" idx="3"/>
          </p:cNvCxnSpPr>
          <p:nvPr/>
        </p:nvCxnSpPr>
        <p:spPr>
          <a:xfrm>
            <a:off x="6461650" y="1645350"/>
            <a:ext cx="292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1" name="Google Shape;961;p48"/>
          <p:cNvSpPr txBox="1"/>
          <p:nvPr/>
        </p:nvSpPr>
        <p:spPr>
          <a:xfrm>
            <a:off x="5507531" y="1296602"/>
            <a:ext cx="115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 change in table entry!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9"/>
          <p:cNvSpPr/>
          <p:nvPr/>
        </p:nvSpPr>
        <p:spPr>
          <a:xfrm>
            <a:off x="3529024" y="4021825"/>
            <a:ext cx="1043100" cy="523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49"/>
          <p:cNvSpPr txBox="1"/>
          <p:nvPr/>
        </p:nvSpPr>
        <p:spPr>
          <a:xfrm>
            <a:off x="3612000" y="37734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49"/>
          <p:cNvSpPr txBox="1"/>
          <p:nvPr/>
        </p:nvSpPr>
        <p:spPr>
          <a:xfrm>
            <a:off x="4089900" y="41757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49"/>
          <p:cNvSpPr/>
          <p:nvPr/>
        </p:nvSpPr>
        <p:spPr>
          <a:xfrm>
            <a:off x="3529024" y="2574025"/>
            <a:ext cx="1043100" cy="523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0" name="Google Shape;970;p49"/>
          <p:cNvCxnSpPr>
            <a:stCxn id="971" idx="3"/>
            <a:endCxn id="972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49"/>
          <p:cNvSpPr/>
          <p:nvPr/>
        </p:nvSpPr>
        <p:spPr>
          <a:xfrm>
            <a:off x="259300" y="2116225"/>
            <a:ext cx="2850600" cy="2850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975" name="Google Shape;975;p4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Size of the forwarding table scales with </a:t>
            </a:r>
            <a:r>
              <a:rPr lang="en">
                <a:solidFill>
                  <a:srgbClr val="38761D"/>
                </a:solidFill>
              </a:rPr>
              <a:t>number of hosts in the current network</a:t>
            </a:r>
            <a:r>
              <a:rPr lang="en"/>
              <a:t>, plus </a:t>
            </a:r>
            <a:r>
              <a:rPr lang="en">
                <a:solidFill>
                  <a:schemeClr val="accent3"/>
                </a:solidFill>
              </a:rPr>
              <a:t>number of other networks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scaling improvement! Much better than listing every single host.</a:t>
            </a:r>
            <a:endParaRPr/>
          </a:p>
        </p:txBody>
      </p:sp>
      <p:cxnSp>
        <p:nvCxnSpPr>
          <p:cNvPr id="976" name="Google Shape;976;p49"/>
          <p:cNvCxnSpPr>
            <a:stCxn id="977" idx="3"/>
            <a:endCxn id="978" idx="1"/>
          </p:cNvCxnSpPr>
          <p:nvPr/>
        </p:nvCxnSpPr>
        <p:spPr>
          <a:xfrm>
            <a:off x="3044863" y="3578100"/>
            <a:ext cx="641100" cy="70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9" name="Google Shape;979;p49"/>
          <p:cNvSpPr txBox="1"/>
          <p:nvPr/>
        </p:nvSpPr>
        <p:spPr>
          <a:xfrm>
            <a:off x="1268650" y="1878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0" name="Google Shape;980;p49"/>
          <p:cNvCxnSpPr>
            <a:stCxn id="977" idx="3"/>
            <a:endCxn id="981" idx="1"/>
          </p:cNvCxnSpPr>
          <p:nvPr/>
        </p:nvCxnSpPr>
        <p:spPr>
          <a:xfrm rot="10800000" flipH="1">
            <a:off x="3044863" y="2835600"/>
            <a:ext cx="641100" cy="7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82" name="Google Shape;982;p49"/>
          <p:cNvGraphicFramePr/>
          <p:nvPr/>
        </p:nvGraphicFramePr>
        <p:xfrm>
          <a:off x="53425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88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83" name="Google Shape;983;p49"/>
          <p:cNvCxnSpPr>
            <a:stCxn id="984" idx="3"/>
            <a:endCxn id="971" idx="1"/>
          </p:cNvCxnSpPr>
          <p:nvPr/>
        </p:nvCxnSpPr>
        <p:spPr>
          <a:xfrm>
            <a:off x="12160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49"/>
          <p:cNvCxnSpPr>
            <a:stCxn id="971" idx="2"/>
            <a:endCxn id="986" idx="0"/>
          </p:cNvCxnSpPr>
          <p:nvPr/>
        </p:nvCxnSpPr>
        <p:spPr>
          <a:xfrm>
            <a:off x="1683175" y="37206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7" name="Google Shape;987;p49"/>
          <p:cNvCxnSpPr>
            <a:stCxn id="988" idx="2"/>
            <a:endCxn id="971" idx="0"/>
          </p:cNvCxnSpPr>
          <p:nvPr/>
        </p:nvCxnSpPr>
        <p:spPr>
          <a:xfrm>
            <a:off x="1683175" y="31110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9" name="Google Shape;989;p49"/>
          <p:cNvCxnSpPr>
            <a:stCxn id="990" idx="4"/>
            <a:endCxn id="988" idx="0"/>
          </p:cNvCxnSpPr>
          <p:nvPr/>
        </p:nvCxnSpPr>
        <p:spPr>
          <a:xfrm>
            <a:off x="1302100" y="253020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49"/>
          <p:cNvCxnSpPr>
            <a:stCxn id="992" idx="4"/>
            <a:endCxn id="988" idx="0"/>
          </p:cNvCxnSpPr>
          <p:nvPr/>
        </p:nvCxnSpPr>
        <p:spPr>
          <a:xfrm>
            <a:off x="1683100" y="2530200"/>
            <a:ext cx="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9"/>
          <p:cNvCxnSpPr>
            <a:stCxn id="994" idx="4"/>
            <a:endCxn id="988" idx="0"/>
          </p:cNvCxnSpPr>
          <p:nvPr/>
        </p:nvCxnSpPr>
        <p:spPr>
          <a:xfrm flipH="1">
            <a:off x="1683100" y="253020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0" name="Google Shape;990;p49"/>
          <p:cNvSpPr/>
          <p:nvPr/>
        </p:nvSpPr>
        <p:spPr>
          <a:xfrm>
            <a:off x="1143700" y="22134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49"/>
          <p:cNvSpPr/>
          <p:nvPr/>
        </p:nvSpPr>
        <p:spPr>
          <a:xfrm>
            <a:off x="1524700" y="22134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49"/>
          <p:cNvSpPr/>
          <p:nvPr/>
        </p:nvSpPr>
        <p:spPr>
          <a:xfrm>
            <a:off x="1905700" y="22134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49"/>
          <p:cNvSpPr txBox="1"/>
          <p:nvPr/>
        </p:nvSpPr>
        <p:spPr>
          <a:xfrm>
            <a:off x="1143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49"/>
          <p:cNvSpPr txBox="1"/>
          <p:nvPr/>
        </p:nvSpPr>
        <p:spPr>
          <a:xfrm>
            <a:off x="1524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49"/>
          <p:cNvSpPr txBox="1"/>
          <p:nvPr/>
        </p:nvSpPr>
        <p:spPr>
          <a:xfrm>
            <a:off x="1905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8" name="Google Shape;998;p49"/>
          <p:cNvCxnSpPr>
            <a:stCxn id="999" idx="6"/>
            <a:endCxn id="984" idx="1"/>
          </p:cNvCxnSpPr>
          <p:nvPr/>
        </p:nvCxnSpPr>
        <p:spPr>
          <a:xfrm>
            <a:off x="711475" y="3349462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0" name="Google Shape;1000;p49"/>
          <p:cNvCxnSpPr>
            <a:stCxn id="1001" idx="6"/>
            <a:endCxn id="984" idx="1"/>
          </p:cNvCxnSpPr>
          <p:nvPr/>
        </p:nvCxnSpPr>
        <p:spPr>
          <a:xfrm rot="10800000" flipH="1">
            <a:off x="711475" y="3578062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9" name="Google Shape;999;p49"/>
          <p:cNvSpPr/>
          <p:nvPr/>
        </p:nvSpPr>
        <p:spPr>
          <a:xfrm>
            <a:off x="394675" y="3191062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49"/>
          <p:cNvSpPr/>
          <p:nvPr/>
        </p:nvSpPr>
        <p:spPr>
          <a:xfrm>
            <a:off x="394675" y="3648262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p49"/>
          <p:cNvSpPr txBox="1"/>
          <p:nvPr/>
        </p:nvSpPr>
        <p:spPr>
          <a:xfrm>
            <a:off x="394838" y="36483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49"/>
          <p:cNvSpPr txBox="1"/>
          <p:nvPr/>
        </p:nvSpPr>
        <p:spPr>
          <a:xfrm>
            <a:off x="394838" y="31911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49"/>
          <p:cNvSpPr/>
          <p:nvPr/>
        </p:nvSpPr>
        <p:spPr>
          <a:xfrm>
            <a:off x="931075" y="34356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4" name="Google Shape;1004;p49"/>
          <p:cNvCxnSpPr>
            <a:stCxn id="1005" idx="0"/>
            <a:endCxn id="986" idx="2"/>
          </p:cNvCxnSpPr>
          <p:nvPr/>
        </p:nvCxnSpPr>
        <p:spPr>
          <a:xfrm rot="10800000" flipH="1">
            <a:off x="1454413" y="4330200"/>
            <a:ext cx="2289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6" name="Google Shape;1006;p49"/>
          <p:cNvCxnSpPr>
            <a:stCxn id="1007" idx="0"/>
            <a:endCxn id="986" idx="2"/>
          </p:cNvCxnSpPr>
          <p:nvPr/>
        </p:nvCxnSpPr>
        <p:spPr>
          <a:xfrm rot="10800000">
            <a:off x="1683313" y="4330200"/>
            <a:ext cx="2283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5" name="Google Shape;1005;p49"/>
          <p:cNvSpPr/>
          <p:nvPr/>
        </p:nvSpPr>
        <p:spPr>
          <a:xfrm>
            <a:off x="1296013" y="45495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49"/>
          <p:cNvSpPr/>
          <p:nvPr/>
        </p:nvSpPr>
        <p:spPr>
          <a:xfrm>
            <a:off x="1753213" y="45495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49"/>
          <p:cNvSpPr txBox="1"/>
          <p:nvPr/>
        </p:nvSpPr>
        <p:spPr>
          <a:xfrm>
            <a:off x="12961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49"/>
          <p:cNvSpPr txBox="1"/>
          <p:nvPr/>
        </p:nvSpPr>
        <p:spPr>
          <a:xfrm>
            <a:off x="17533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0" name="Google Shape;1010;p49"/>
          <p:cNvCxnSpPr>
            <a:stCxn id="972" idx="3"/>
            <a:endCxn id="977" idx="1"/>
          </p:cNvCxnSpPr>
          <p:nvPr/>
        </p:nvCxnSpPr>
        <p:spPr>
          <a:xfrm>
            <a:off x="24352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49"/>
          <p:cNvCxnSpPr>
            <a:stCxn id="971" idx="3"/>
            <a:endCxn id="972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1" name="Google Shape;971;p49"/>
          <p:cNvSpPr/>
          <p:nvPr/>
        </p:nvSpPr>
        <p:spPr>
          <a:xfrm>
            <a:off x="1540675" y="34356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p49"/>
          <p:cNvSpPr txBox="1"/>
          <p:nvPr/>
        </p:nvSpPr>
        <p:spPr>
          <a:xfrm>
            <a:off x="3612000" y="23256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49"/>
          <p:cNvSpPr/>
          <p:nvPr/>
        </p:nvSpPr>
        <p:spPr>
          <a:xfrm>
            <a:off x="3685988" y="41409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49"/>
          <p:cNvSpPr/>
          <p:nvPr/>
        </p:nvSpPr>
        <p:spPr>
          <a:xfrm>
            <a:off x="3686001" y="26931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49"/>
          <p:cNvSpPr txBox="1"/>
          <p:nvPr/>
        </p:nvSpPr>
        <p:spPr>
          <a:xfrm>
            <a:off x="4089900" y="27279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4" name="Google Shape;1014;p49"/>
          <p:cNvCxnSpPr>
            <a:stCxn id="988" idx="3"/>
            <a:endCxn id="977" idx="1"/>
          </p:cNvCxnSpPr>
          <p:nvPr/>
        </p:nvCxnSpPr>
        <p:spPr>
          <a:xfrm>
            <a:off x="1825675" y="2968500"/>
            <a:ext cx="9342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49"/>
          <p:cNvCxnSpPr>
            <a:stCxn id="972" idx="2"/>
            <a:endCxn id="986" idx="3"/>
          </p:cNvCxnSpPr>
          <p:nvPr/>
        </p:nvCxnSpPr>
        <p:spPr>
          <a:xfrm flipH="1">
            <a:off x="1825675" y="3720600"/>
            <a:ext cx="467100" cy="46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8" name="Google Shape;988;p49"/>
          <p:cNvSpPr/>
          <p:nvPr/>
        </p:nvSpPr>
        <p:spPr>
          <a:xfrm>
            <a:off x="1540675" y="28260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49"/>
          <p:cNvSpPr/>
          <p:nvPr/>
        </p:nvSpPr>
        <p:spPr>
          <a:xfrm>
            <a:off x="1540675" y="40452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7" name="Google Shape;977;p49"/>
          <p:cNvSpPr/>
          <p:nvPr/>
        </p:nvSpPr>
        <p:spPr>
          <a:xfrm>
            <a:off x="2759863" y="34356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49"/>
          <p:cNvSpPr/>
          <p:nvPr/>
        </p:nvSpPr>
        <p:spPr>
          <a:xfrm>
            <a:off x="2150275" y="34356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6" name="Google Shape;1016;p49"/>
          <p:cNvSpPr txBox="1"/>
          <p:nvPr/>
        </p:nvSpPr>
        <p:spPr>
          <a:xfrm>
            <a:off x="7188250" y="299130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Internal destinations.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Google Shape;1017;p49"/>
          <p:cNvSpPr txBox="1"/>
          <p:nvPr/>
        </p:nvSpPr>
        <p:spPr>
          <a:xfrm>
            <a:off x="7188250" y="433020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External destinations.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of Hierarchical Addressing</a:t>
            </a:r>
            <a:endParaRPr/>
          </a:p>
        </p:txBody>
      </p:sp>
      <p:sp>
        <p:nvSpPr>
          <p:cNvPr id="1023" name="Google Shape;1023;p5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5981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/>
              <a:t>Inter-domain</a:t>
            </a:r>
            <a:r>
              <a:rPr lang="en"/>
              <a:t> routing computes routes between networks.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think about churn inside networks.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think about network 1, network 2, etc.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/>
              <a:t>Intra-domain</a:t>
            </a:r>
            <a:r>
              <a:rPr lang="en"/>
              <a:t> routing computes routes inside a network.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think about churn in other networks.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think about 2.1, 2.2, etc.</a:t>
            </a:r>
            <a:endParaRPr/>
          </a:p>
        </p:txBody>
      </p:sp>
      <p:graphicFrame>
        <p:nvGraphicFramePr>
          <p:cNvPr id="1024" name="Google Shape;1024;p50"/>
          <p:cNvGraphicFramePr/>
          <p:nvPr/>
        </p:nvGraphicFramePr>
        <p:xfrm>
          <a:off x="6012682" y="16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88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25" name="Google Shape;1025;p50"/>
          <p:cNvSpPr txBox="1"/>
          <p:nvPr/>
        </p:nvSpPr>
        <p:spPr>
          <a:xfrm>
            <a:off x="7858350" y="271855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Internal destinations.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6" name="Google Shape;1026;p50"/>
          <p:cNvSpPr txBox="1"/>
          <p:nvPr/>
        </p:nvSpPr>
        <p:spPr>
          <a:xfrm>
            <a:off x="7858350" y="405745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External destinations.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51"/>
          <p:cNvCxnSpPr/>
          <p:nvPr/>
        </p:nvCxnSpPr>
        <p:spPr>
          <a:xfrm>
            <a:off x="6580225" y="4238902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2" name="Google Shape;1032;p51"/>
          <p:cNvCxnSpPr/>
          <p:nvPr/>
        </p:nvCxnSpPr>
        <p:spPr>
          <a:xfrm>
            <a:off x="6580225" y="4496960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3" name="Google Shape;1033;p51"/>
          <p:cNvCxnSpPr/>
          <p:nvPr/>
        </p:nvCxnSpPr>
        <p:spPr>
          <a:xfrm>
            <a:off x="6580225" y="4745200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4" name="Google Shape;1034;p51"/>
          <p:cNvSpPr/>
          <p:nvPr/>
        </p:nvSpPr>
        <p:spPr>
          <a:xfrm>
            <a:off x="3529024" y="4021825"/>
            <a:ext cx="1043100" cy="523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1"/>
          <p:cNvSpPr txBox="1"/>
          <p:nvPr/>
        </p:nvSpPr>
        <p:spPr>
          <a:xfrm>
            <a:off x="3612000" y="37734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51"/>
          <p:cNvSpPr txBox="1"/>
          <p:nvPr/>
        </p:nvSpPr>
        <p:spPr>
          <a:xfrm>
            <a:off x="4089900" y="41757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51"/>
          <p:cNvSpPr/>
          <p:nvPr/>
        </p:nvSpPr>
        <p:spPr>
          <a:xfrm>
            <a:off x="3529024" y="2574025"/>
            <a:ext cx="1043100" cy="523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8" name="Google Shape;1038;p51"/>
          <p:cNvCxnSpPr>
            <a:stCxn id="1039" idx="3"/>
            <a:endCxn id="1040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1" name="Google Shape;1041;p51"/>
          <p:cNvSpPr/>
          <p:nvPr/>
        </p:nvSpPr>
        <p:spPr>
          <a:xfrm>
            <a:off x="259300" y="2116225"/>
            <a:ext cx="2850600" cy="2850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– Conceptual</a:t>
            </a:r>
            <a:endParaRPr/>
          </a:p>
        </p:txBody>
      </p:sp>
      <p:sp>
        <p:nvSpPr>
          <p:cNvPr id="1043" name="Google Shape;1043;p51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Sometimes, we can </a:t>
            </a:r>
            <a:r>
              <a:rPr lang="en" i="1"/>
              <a:t>aggregate</a:t>
            </a:r>
            <a:r>
              <a:rPr lang="en"/>
              <a:t> several rows into a single row.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R4, any packet to an external network has a next-hop of R9.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*.* wildcard says: For any destination not in the table, forward to R9.</a:t>
            </a:r>
            <a:endParaRPr/>
          </a:p>
        </p:txBody>
      </p:sp>
      <p:cxnSp>
        <p:nvCxnSpPr>
          <p:cNvPr id="1044" name="Google Shape;1044;p51"/>
          <p:cNvCxnSpPr>
            <a:stCxn id="1045" idx="3"/>
            <a:endCxn id="1046" idx="1"/>
          </p:cNvCxnSpPr>
          <p:nvPr/>
        </p:nvCxnSpPr>
        <p:spPr>
          <a:xfrm>
            <a:off x="3044863" y="3578100"/>
            <a:ext cx="641100" cy="70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1"/>
          <p:cNvSpPr txBox="1"/>
          <p:nvPr/>
        </p:nvSpPr>
        <p:spPr>
          <a:xfrm>
            <a:off x="1268650" y="1878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8" name="Google Shape;1048;p51"/>
          <p:cNvCxnSpPr>
            <a:stCxn id="1045" idx="3"/>
            <a:endCxn id="1049" idx="1"/>
          </p:cNvCxnSpPr>
          <p:nvPr/>
        </p:nvCxnSpPr>
        <p:spPr>
          <a:xfrm rot="10800000" flipH="1">
            <a:off x="3044863" y="2835600"/>
            <a:ext cx="641100" cy="7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0" name="Google Shape;1050;p51"/>
          <p:cNvCxnSpPr>
            <a:stCxn id="1051" idx="3"/>
            <a:endCxn id="1039" idx="1"/>
          </p:cNvCxnSpPr>
          <p:nvPr/>
        </p:nvCxnSpPr>
        <p:spPr>
          <a:xfrm>
            <a:off x="12160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51"/>
          <p:cNvCxnSpPr>
            <a:stCxn id="1039" idx="2"/>
            <a:endCxn id="1053" idx="0"/>
          </p:cNvCxnSpPr>
          <p:nvPr/>
        </p:nvCxnSpPr>
        <p:spPr>
          <a:xfrm>
            <a:off x="1683175" y="37206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4" name="Google Shape;1054;p51"/>
          <p:cNvCxnSpPr>
            <a:stCxn id="1055" idx="2"/>
            <a:endCxn id="1039" idx="0"/>
          </p:cNvCxnSpPr>
          <p:nvPr/>
        </p:nvCxnSpPr>
        <p:spPr>
          <a:xfrm>
            <a:off x="1683175" y="31110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6" name="Google Shape;1056;p51"/>
          <p:cNvCxnSpPr>
            <a:stCxn id="1057" idx="4"/>
            <a:endCxn id="1055" idx="0"/>
          </p:cNvCxnSpPr>
          <p:nvPr/>
        </p:nvCxnSpPr>
        <p:spPr>
          <a:xfrm>
            <a:off x="1302100" y="253020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51"/>
          <p:cNvCxnSpPr>
            <a:stCxn id="1059" idx="4"/>
            <a:endCxn id="1055" idx="0"/>
          </p:cNvCxnSpPr>
          <p:nvPr/>
        </p:nvCxnSpPr>
        <p:spPr>
          <a:xfrm>
            <a:off x="1683100" y="2530200"/>
            <a:ext cx="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51"/>
          <p:cNvCxnSpPr>
            <a:stCxn id="1061" idx="4"/>
            <a:endCxn id="1055" idx="0"/>
          </p:cNvCxnSpPr>
          <p:nvPr/>
        </p:nvCxnSpPr>
        <p:spPr>
          <a:xfrm flipH="1">
            <a:off x="1683100" y="253020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7" name="Google Shape;1057;p51"/>
          <p:cNvSpPr/>
          <p:nvPr/>
        </p:nvSpPr>
        <p:spPr>
          <a:xfrm>
            <a:off x="1143700" y="22134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51"/>
          <p:cNvSpPr/>
          <p:nvPr/>
        </p:nvSpPr>
        <p:spPr>
          <a:xfrm>
            <a:off x="1524700" y="22134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51"/>
          <p:cNvSpPr/>
          <p:nvPr/>
        </p:nvSpPr>
        <p:spPr>
          <a:xfrm>
            <a:off x="1905700" y="22134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51"/>
          <p:cNvSpPr txBox="1"/>
          <p:nvPr/>
        </p:nvSpPr>
        <p:spPr>
          <a:xfrm>
            <a:off x="1143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51"/>
          <p:cNvSpPr txBox="1"/>
          <p:nvPr/>
        </p:nvSpPr>
        <p:spPr>
          <a:xfrm>
            <a:off x="1524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Google Shape;1064;p51"/>
          <p:cNvSpPr txBox="1"/>
          <p:nvPr/>
        </p:nvSpPr>
        <p:spPr>
          <a:xfrm>
            <a:off x="1905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5" name="Google Shape;1065;p51"/>
          <p:cNvCxnSpPr>
            <a:stCxn id="1066" idx="6"/>
            <a:endCxn id="1051" idx="1"/>
          </p:cNvCxnSpPr>
          <p:nvPr/>
        </p:nvCxnSpPr>
        <p:spPr>
          <a:xfrm>
            <a:off x="711475" y="3349462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51"/>
          <p:cNvCxnSpPr>
            <a:stCxn id="1068" idx="6"/>
            <a:endCxn id="1051" idx="1"/>
          </p:cNvCxnSpPr>
          <p:nvPr/>
        </p:nvCxnSpPr>
        <p:spPr>
          <a:xfrm rot="10800000" flipH="1">
            <a:off x="711475" y="3578062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6" name="Google Shape;1066;p51"/>
          <p:cNvSpPr/>
          <p:nvPr/>
        </p:nvSpPr>
        <p:spPr>
          <a:xfrm>
            <a:off x="394675" y="3191062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51"/>
          <p:cNvSpPr/>
          <p:nvPr/>
        </p:nvSpPr>
        <p:spPr>
          <a:xfrm>
            <a:off x="394675" y="3648262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51"/>
          <p:cNvSpPr txBox="1"/>
          <p:nvPr/>
        </p:nvSpPr>
        <p:spPr>
          <a:xfrm>
            <a:off x="394838" y="36483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51"/>
          <p:cNvSpPr txBox="1"/>
          <p:nvPr/>
        </p:nvSpPr>
        <p:spPr>
          <a:xfrm>
            <a:off x="394838" y="31911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51"/>
          <p:cNvSpPr/>
          <p:nvPr/>
        </p:nvSpPr>
        <p:spPr>
          <a:xfrm>
            <a:off x="931075" y="34356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1" name="Google Shape;1071;p51"/>
          <p:cNvCxnSpPr>
            <a:stCxn id="1072" idx="0"/>
            <a:endCxn id="1053" idx="2"/>
          </p:cNvCxnSpPr>
          <p:nvPr/>
        </p:nvCxnSpPr>
        <p:spPr>
          <a:xfrm rot="10800000" flipH="1">
            <a:off x="1454413" y="4330200"/>
            <a:ext cx="2289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51"/>
          <p:cNvCxnSpPr>
            <a:stCxn id="1074" idx="0"/>
            <a:endCxn id="1053" idx="2"/>
          </p:cNvCxnSpPr>
          <p:nvPr/>
        </p:nvCxnSpPr>
        <p:spPr>
          <a:xfrm rot="10800000">
            <a:off x="1683313" y="4330200"/>
            <a:ext cx="2283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1"/>
          <p:cNvSpPr/>
          <p:nvPr/>
        </p:nvSpPr>
        <p:spPr>
          <a:xfrm>
            <a:off x="1296013" y="45495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51"/>
          <p:cNvSpPr/>
          <p:nvPr/>
        </p:nvSpPr>
        <p:spPr>
          <a:xfrm>
            <a:off x="1753213" y="45495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51"/>
          <p:cNvSpPr txBox="1"/>
          <p:nvPr/>
        </p:nvSpPr>
        <p:spPr>
          <a:xfrm>
            <a:off x="12961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1"/>
          <p:cNvSpPr txBox="1"/>
          <p:nvPr/>
        </p:nvSpPr>
        <p:spPr>
          <a:xfrm>
            <a:off x="17533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7" name="Google Shape;1077;p51"/>
          <p:cNvCxnSpPr>
            <a:stCxn id="1040" idx="3"/>
            <a:endCxn id="1045" idx="1"/>
          </p:cNvCxnSpPr>
          <p:nvPr/>
        </p:nvCxnSpPr>
        <p:spPr>
          <a:xfrm>
            <a:off x="24352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51"/>
          <p:cNvCxnSpPr>
            <a:stCxn id="1039" idx="3"/>
            <a:endCxn id="1040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9" name="Google Shape;1039;p51"/>
          <p:cNvSpPr/>
          <p:nvPr/>
        </p:nvSpPr>
        <p:spPr>
          <a:xfrm>
            <a:off x="1540675" y="34356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51"/>
          <p:cNvSpPr txBox="1"/>
          <p:nvPr/>
        </p:nvSpPr>
        <p:spPr>
          <a:xfrm>
            <a:off x="3612000" y="23256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1"/>
          <p:cNvSpPr/>
          <p:nvPr/>
        </p:nvSpPr>
        <p:spPr>
          <a:xfrm>
            <a:off x="3685988" y="41409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51"/>
          <p:cNvSpPr/>
          <p:nvPr/>
        </p:nvSpPr>
        <p:spPr>
          <a:xfrm>
            <a:off x="3686001" y="26931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51"/>
          <p:cNvSpPr txBox="1"/>
          <p:nvPr/>
        </p:nvSpPr>
        <p:spPr>
          <a:xfrm>
            <a:off x="4089900" y="27279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1" name="Google Shape;1081;p51"/>
          <p:cNvCxnSpPr>
            <a:stCxn id="1055" idx="3"/>
            <a:endCxn id="1045" idx="1"/>
          </p:cNvCxnSpPr>
          <p:nvPr/>
        </p:nvCxnSpPr>
        <p:spPr>
          <a:xfrm>
            <a:off x="1825675" y="2968500"/>
            <a:ext cx="9342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2" name="Google Shape;1082;p51"/>
          <p:cNvCxnSpPr>
            <a:stCxn id="1040" idx="2"/>
            <a:endCxn id="1053" idx="3"/>
          </p:cNvCxnSpPr>
          <p:nvPr/>
        </p:nvCxnSpPr>
        <p:spPr>
          <a:xfrm flipH="1">
            <a:off x="1825675" y="3720600"/>
            <a:ext cx="467100" cy="46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5" name="Google Shape;1055;p51"/>
          <p:cNvSpPr/>
          <p:nvPr/>
        </p:nvSpPr>
        <p:spPr>
          <a:xfrm>
            <a:off x="1540675" y="28260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51"/>
          <p:cNvSpPr/>
          <p:nvPr/>
        </p:nvSpPr>
        <p:spPr>
          <a:xfrm>
            <a:off x="1540675" y="40452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1"/>
          <p:cNvSpPr/>
          <p:nvPr/>
        </p:nvSpPr>
        <p:spPr>
          <a:xfrm>
            <a:off x="2759863" y="34356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1"/>
          <p:cNvSpPr/>
          <p:nvPr/>
        </p:nvSpPr>
        <p:spPr>
          <a:xfrm>
            <a:off x="2150275" y="34356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3" name="Google Shape;1083;p51"/>
          <p:cNvGraphicFramePr/>
          <p:nvPr/>
        </p:nvGraphicFramePr>
        <p:xfrm>
          <a:off x="70951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88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4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4" name="Google Shape;1084;p51"/>
          <p:cNvGraphicFramePr/>
          <p:nvPr/>
        </p:nvGraphicFramePr>
        <p:xfrm>
          <a:off x="48853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88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9" name="Google Shape;1089;p52"/>
          <p:cNvCxnSpPr/>
          <p:nvPr/>
        </p:nvCxnSpPr>
        <p:spPr>
          <a:xfrm>
            <a:off x="6580225" y="2995153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0" name="Google Shape;1090;p52"/>
          <p:cNvCxnSpPr/>
          <p:nvPr/>
        </p:nvCxnSpPr>
        <p:spPr>
          <a:xfrm>
            <a:off x="6580225" y="3253211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1" name="Google Shape;1091;p52"/>
          <p:cNvCxnSpPr/>
          <p:nvPr/>
        </p:nvCxnSpPr>
        <p:spPr>
          <a:xfrm>
            <a:off x="6580225" y="3476902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2" name="Google Shape;1092;p52"/>
          <p:cNvCxnSpPr/>
          <p:nvPr/>
        </p:nvCxnSpPr>
        <p:spPr>
          <a:xfrm>
            <a:off x="6580225" y="3734960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3" name="Google Shape;1093;p52"/>
          <p:cNvCxnSpPr/>
          <p:nvPr/>
        </p:nvCxnSpPr>
        <p:spPr>
          <a:xfrm>
            <a:off x="6580225" y="3983200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4" name="Google Shape;1094;p52"/>
          <p:cNvSpPr/>
          <p:nvPr/>
        </p:nvSpPr>
        <p:spPr>
          <a:xfrm>
            <a:off x="3529024" y="4021825"/>
            <a:ext cx="1043100" cy="523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52"/>
          <p:cNvSpPr txBox="1"/>
          <p:nvPr/>
        </p:nvSpPr>
        <p:spPr>
          <a:xfrm>
            <a:off x="3612000" y="37734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52"/>
          <p:cNvSpPr txBox="1"/>
          <p:nvPr/>
        </p:nvSpPr>
        <p:spPr>
          <a:xfrm>
            <a:off x="4089900" y="41757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52"/>
          <p:cNvSpPr/>
          <p:nvPr/>
        </p:nvSpPr>
        <p:spPr>
          <a:xfrm>
            <a:off x="3529024" y="2574025"/>
            <a:ext cx="1043100" cy="523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8" name="Google Shape;1098;p52"/>
          <p:cNvCxnSpPr>
            <a:stCxn id="1099" idx="3"/>
            <a:endCxn id="1100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1" name="Google Shape;1101;p52"/>
          <p:cNvSpPr/>
          <p:nvPr/>
        </p:nvSpPr>
        <p:spPr>
          <a:xfrm>
            <a:off x="259300" y="2116225"/>
            <a:ext cx="2850600" cy="2850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– Conceptual</a:t>
            </a:r>
            <a:endParaRPr/>
          </a:p>
        </p:txBody>
      </p:sp>
      <p:sp>
        <p:nvSpPr>
          <p:cNvPr id="1103" name="Google Shape;1103;p52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 R2, everything is reached through R3, so we can aggregate entries.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*.* wildcard (everything not in the table) is the </a:t>
            </a:r>
            <a:r>
              <a:rPr lang="en" b="1"/>
              <a:t>default route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hosts only have the default route!</a:t>
            </a:r>
            <a:endParaRPr/>
          </a:p>
        </p:txBody>
      </p:sp>
      <p:cxnSp>
        <p:nvCxnSpPr>
          <p:cNvPr id="1104" name="Google Shape;1104;p52"/>
          <p:cNvCxnSpPr>
            <a:stCxn id="1105" idx="3"/>
            <a:endCxn id="1106" idx="1"/>
          </p:cNvCxnSpPr>
          <p:nvPr/>
        </p:nvCxnSpPr>
        <p:spPr>
          <a:xfrm>
            <a:off x="3044863" y="3578100"/>
            <a:ext cx="641100" cy="70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52"/>
          <p:cNvSpPr txBox="1"/>
          <p:nvPr/>
        </p:nvSpPr>
        <p:spPr>
          <a:xfrm>
            <a:off x="1268650" y="1878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8" name="Google Shape;1108;p52"/>
          <p:cNvCxnSpPr>
            <a:stCxn id="1105" idx="3"/>
            <a:endCxn id="1109" idx="1"/>
          </p:cNvCxnSpPr>
          <p:nvPr/>
        </p:nvCxnSpPr>
        <p:spPr>
          <a:xfrm rot="10800000" flipH="1">
            <a:off x="3044863" y="2835600"/>
            <a:ext cx="641100" cy="74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52"/>
          <p:cNvCxnSpPr>
            <a:stCxn id="1111" idx="3"/>
            <a:endCxn id="1099" idx="1"/>
          </p:cNvCxnSpPr>
          <p:nvPr/>
        </p:nvCxnSpPr>
        <p:spPr>
          <a:xfrm>
            <a:off x="12160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2" name="Google Shape;1112;p52"/>
          <p:cNvCxnSpPr>
            <a:stCxn id="1099" idx="2"/>
            <a:endCxn id="1113" idx="0"/>
          </p:cNvCxnSpPr>
          <p:nvPr/>
        </p:nvCxnSpPr>
        <p:spPr>
          <a:xfrm>
            <a:off x="1683175" y="37206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4" name="Google Shape;1114;p52"/>
          <p:cNvCxnSpPr>
            <a:stCxn id="1115" idx="2"/>
            <a:endCxn id="1099" idx="0"/>
          </p:cNvCxnSpPr>
          <p:nvPr/>
        </p:nvCxnSpPr>
        <p:spPr>
          <a:xfrm>
            <a:off x="1683175" y="31110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6" name="Google Shape;1116;p52"/>
          <p:cNvCxnSpPr>
            <a:stCxn id="1117" idx="4"/>
            <a:endCxn id="1115" idx="0"/>
          </p:cNvCxnSpPr>
          <p:nvPr/>
        </p:nvCxnSpPr>
        <p:spPr>
          <a:xfrm>
            <a:off x="1302100" y="253020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52"/>
          <p:cNvCxnSpPr>
            <a:stCxn id="1119" idx="4"/>
            <a:endCxn id="1115" idx="0"/>
          </p:cNvCxnSpPr>
          <p:nvPr/>
        </p:nvCxnSpPr>
        <p:spPr>
          <a:xfrm>
            <a:off x="1683100" y="2530200"/>
            <a:ext cx="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52"/>
          <p:cNvCxnSpPr>
            <a:stCxn id="1121" idx="4"/>
            <a:endCxn id="1115" idx="0"/>
          </p:cNvCxnSpPr>
          <p:nvPr/>
        </p:nvCxnSpPr>
        <p:spPr>
          <a:xfrm flipH="1">
            <a:off x="1683100" y="2530200"/>
            <a:ext cx="381000" cy="2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7" name="Google Shape;1117;p52"/>
          <p:cNvSpPr/>
          <p:nvPr/>
        </p:nvSpPr>
        <p:spPr>
          <a:xfrm>
            <a:off x="1143700" y="22134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52"/>
          <p:cNvSpPr/>
          <p:nvPr/>
        </p:nvSpPr>
        <p:spPr>
          <a:xfrm>
            <a:off x="1524700" y="22134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52"/>
          <p:cNvSpPr/>
          <p:nvPr/>
        </p:nvSpPr>
        <p:spPr>
          <a:xfrm>
            <a:off x="1905700" y="22134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52"/>
          <p:cNvSpPr txBox="1"/>
          <p:nvPr/>
        </p:nvSpPr>
        <p:spPr>
          <a:xfrm>
            <a:off x="1143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52"/>
          <p:cNvSpPr txBox="1"/>
          <p:nvPr/>
        </p:nvSpPr>
        <p:spPr>
          <a:xfrm>
            <a:off x="1524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4" name="Google Shape;1124;p52"/>
          <p:cNvSpPr txBox="1"/>
          <p:nvPr/>
        </p:nvSpPr>
        <p:spPr>
          <a:xfrm>
            <a:off x="1905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5" name="Google Shape;1125;p52"/>
          <p:cNvCxnSpPr>
            <a:stCxn id="1126" idx="6"/>
            <a:endCxn id="1111" idx="1"/>
          </p:cNvCxnSpPr>
          <p:nvPr/>
        </p:nvCxnSpPr>
        <p:spPr>
          <a:xfrm>
            <a:off x="711475" y="3349462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52"/>
          <p:cNvCxnSpPr>
            <a:stCxn id="1128" idx="6"/>
            <a:endCxn id="1111" idx="1"/>
          </p:cNvCxnSpPr>
          <p:nvPr/>
        </p:nvCxnSpPr>
        <p:spPr>
          <a:xfrm rot="10800000" flipH="1">
            <a:off x="711475" y="3578062"/>
            <a:ext cx="21960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6" name="Google Shape;1126;p52"/>
          <p:cNvSpPr/>
          <p:nvPr/>
        </p:nvSpPr>
        <p:spPr>
          <a:xfrm>
            <a:off x="394675" y="3191062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52"/>
          <p:cNvSpPr/>
          <p:nvPr/>
        </p:nvSpPr>
        <p:spPr>
          <a:xfrm>
            <a:off x="394675" y="3648262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52"/>
          <p:cNvSpPr txBox="1"/>
          <p:nvPr/>
        </p:nvSpPr>
        <p:spPr>
          <a:xfrm>
            <a:off x="394838" y="36483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52"/>
          <p:cNvSpPr txBox="1"/>
          <p:nvPr/>
        </p:nvSpPr>
        <p:spPr>
          <a:xfrm>
            <a:off x="394838" y="31911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52"/>
          <p:cNvSpPr/>
          <p:nvPr/>
        </p:nvSpPr>
        <p:spPr>
          <a:xfrm>
            <a:off x="931075" y="34356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1" name="Google Shape;1131;p52"/>
          <p:cNvCxnSpPr>
            <a:stCxn id="1132" idx="0"/>
            <a:endCxn id="1113" idx="2"/>
          </p:cNvCxnSpPr>
          <p:nvPr/>
        </p:nvCxnSpPr>
        <p:spPr>
          <a:xfrm rot="10800000" flipH="1">
            <a:off x="1454413" y="4330200"/>
            <a:ext cx="2289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52"/>
          <p:cNvCxnSpPr>
            <a:stCxn id="1134" idx="0"/>
            <a:endCxn id="1113" idx="2"/>
          </p:cNvCxnSpPr>
          <p:nvPr/>
        </p:nvCxnSpPr>
        <p:spPr>
          <a:xfrm rot="10800000">
            <a:off x="1683313" y="4330200"/>
            <a:ext cx="2283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2" name="Google Shape;1132;p52"/>
          <p:cNvSpPr/>
          <p:nvPr/>
        </p:nvSpPr>
        <p:spPr>
          <a:xfrm>
            <a:off x="1296013" y="45495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52"/>
          <p:cNvSpPr/>
          <p:nvPr/>
        </p:nvSpPr>
        <p:spPr>
          <a:xfrm>
            <a:off x="1753213" y="4549500"/>
            <a:ext cx="316800" cy="3168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52"/>
          <p:cNvSpPr txBox="1"/>
          <p:nvPr/>
        </p:nvSpPr>
        <p:spPr>
          <a:xfrm>
            <a:off x="12961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52"/>
          <p:cNvSpPr txBox="1"/>
          <p:nvPr/>
        </p:nvSpPr>
        <p:spPr>
          <a:xfrm>
            <a:off x="17533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7" name="Google Shape;1137;p52"/>
          <p:cNvCxnSpPr>
            <a:stCxn id="1100" idx="3"/>
            <a:endCxn id="1105" idx="1"/>
          </p:cNvCxnSpPr>
          <p:nvPr/>
        </p:nvCxnSpPr>
        <p:spPr>
          <a:xfrm>
            <a:off x="24352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52"/>
          <p:cNvCxnSpPr>
            <a:stCxn id="1099" idx="3"/>
            <a:endCxn id="1100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9" name="Google Shape;1099;p52"/>
          <p:cNvSpPr/>
          <p:nvPr/>
        </p:nvSpPr>
        <p:spPr>
          <a:xfrm>
            <a:off x="1540675" y="34356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52"/>
          <p:cNvSpPr txBox="1"/>
          <p:nvPr/>
        </p:nvSpPr>
        <p:spPr>
          <a:xfrm>
            <a:off x="3612000" y="23256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52"/>
          <p:cNvSpPr/>
          <p:nvPr/>
        </p:nvSpPr>
        <p:spPr>
          <a:xfrm>
            <a:off x="3685988" y="41409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52"/>
          <p:cNvSpPr/>
          <p:nvPr/>
        </p:nvSpPr>
        <p:spPr>
          <a:xfrm>
            <a:off x="3686001" y="26931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52"/>
          <p:cNvSpPr txBox="1"/>
          <p:nvPr/>
        </p:nvSpPr>
        <p:spPr>
          <a:xfrm>
            <a:off x="4089900" y="27279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1" name="Google Shape;1141;p52"/>
          <p:cNvCxnSpPr>
            <a:stCxn id="1115" idx="3"/>
            <a:endCxn id="1105" idx="1"/>
          </p:cNvCxnSpPr>
          <p:nvPr/>
        </p:nvCxnSpPr>
        <p:spPr>
          <a:xfrm>
            <a:off x="1825675" y="2968500"/>
            <a:ext cx="9342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2" name="Google Shape;1142;p52"/>
          <p:cNvCxnSpPr>
            <a:stCxn id="1100" idx="2"/>
            <a:endCxn id="1113" idx="3"/>
          </p:cNvCxnSpPr>
          <p:nvPr/>
        </p:nvCxnSpPr>
        <p:spPr>
          <a:xfrm flipH="1">
            <a:off x="1825675" y="3720600"/>
            <a:ext cx="467100" cy="46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5" name="Google Shape;1115;p52"/>
          <p:cNvSpPr/>
          <p:nvPr/>
        </p:nvSpPr>
        <p:spPr>
          <a:xfrm>
            <a:off x="1540675" y="28260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52"/>
          <p:cNvSpPr/>
          <p:nvPr/>
        </p:nvSpPr>
        <p:spPr>
          <a:xfrm>
            <a:off x="1540675" y="40452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52"/>
          <p:cNvSpPr/>
          <p:nvPr/>
        </p:nvSpPr>
        <p:spPr>
          <a:xfrm>
            <a:off x="2759863" y="34356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52"/>
          <p:cNvSpPr/>
          <p:nvPr/>
        </p:nvSpPr>
        <p:spPr>
          <a:xfrm>
            <a:off x="2150275" y="34356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43" name="Google Shape;1143;p52"/>
          <p:cNvGraphicFramePr/>
          <p:nvPr/>
        </p:nvGraphicFramePr>
        <p:xfrm>
          <a:off x="70951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88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44" name="Google Shape;1144;p52"/>
          <p:cNvGraphicFramePr/>
          <p:nvPr/>
        </p:nvGraphicFramePr>
        <p:xfrm>
          <a:off x="48853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88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145" name="Google Shape;1145;p52"/>
          <p:cNvCxnSpPr/>
          <p:nvPr/>
        </p:nvCxnSpPr>
        <p:spPr>
          <a:xfrm>
            <a:off x="6580225" y="4238902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6" name="Google Shape;1146;p52"/>
          <p:cNvCxnSpPr/>
          <p:nvPr/>
        </p:nvCxnSpPr>
        <p:spPr>
          <a:xfrm>
            <a:off x="6580225" y="4496960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7" name="Google Shape;1147;p52"/>
          <p:cNvCxnSpPr/>
          <p:nvPr/>
        </p:nvCxnSpPr>
        <p:spPr>
          <a:xfrm>
            <a:off x="6580225" y="4745200"/>
            <a:ext cx="51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3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</a:t>
            </a:r>
            <a:endParaRPr/>
          </a:p>
        </p:txBody>
      </p:sp>
      <p:sp>
        <p:nvSpPr>
          <p:cNvPr id="1153" name="Google Shape;1153;p53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Assigning Addresses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154" name="Google Shape;1154;p53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 CS 168, Spring 2026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Protocols: Definition</a:t>
            </a:r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7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Link-state protocols</a:t>
            </a:r>
            <a:r>
              <a:rPr lang="en"/>
              <a:t>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 router learns the full network graph.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Then, each router runs a shortest-path algorithm on the graph to populate the forwarding table.</a:t>
            </a: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117150" y="2297125"/>
            <a:ext cx="4455000" cy="26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Distance-vector: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Local data</a:t>
            </a:r>
            <a:r>
              <a:rPr lang="en"/>
              <a:t>: Each node only knows about part of the network.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Global (distributed) computation</a:t>
            </a:r>
            <a:r>
              <a:rPr lang="en"/>
              <a:t>: Each node computes part of the solution, working with other nodes.</a:t>
            </a: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4572150" y="2297125"/>
            <a:ext cx="4455000" cy="26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Link-state: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Global data</a:t>
            </a:r>
            <a:r>
              <a:rPr lang="en"/>
              <a:t>: Each node knows about the full network graph.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Local computation</a:t>
            </a:r>
            <a:r>
              <a:rPr lang="en"/>
              <a:t>: Each node computes the full solution by itself.</a:t>
            </a:r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flipH="1">
            <a:off x="4974225" y="996075"/>
            <a:ext cx="431400" cy="115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27"/>
          <p:cNvSpPr txBox="1"/>
          <p:nvPr/>
        </p:nvSpPr>
        <p:spPr>
          <a:xfrm>
            <a:off x="5405625" y="8961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 routers learn this?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198;p27"/>
          <p:cNvCxnSpPr/>
          <p:nvPr/>
        </p:nvCxnSpPr>
        <p:spPr>
          <a:xfrm rot="10800000">
            <a:off x="4940025" y="1582875"/>
            <a:ext cx="465600" cy="175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7"/>
          <p:cNvSpPr txBox="1"/>
          <p:nvPr/>
        </p:nvSpPr>
        <p:spPr>
          <a:xfrm>
            <a:off x="5405625" y="16581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What algorithm do we run?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</a:t>
            </a:r>
            <a:endParaRPr/>
          </a:p>
        </p:txBody>
      </p:sp>
      <p:sp>
        <p:nvSpPr>
          <p:cNvPr id="1160" name="Google Shape;1160;p54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Hierarchical addressing makes routing scalable.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that are "close to each other" (in some sense) share part of their address.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Analogy: All third-floor room numbers start with the digit 3.	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a host joins the network, it's assigned an IP address based on its location in the network.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Analogy: When you move to a new house, your address changes.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assign addresses to hosts?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5" name="Google Shape;1165;p55"/>
          <p:cNvCxnSpPr/>
          <p:nvPr/>
        </p:nvCxnSpPr>
        <p:spPr>
          <a:xfrm>
            <a:off x="3415125" y="4608650"/>
            <a:ext cx="322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66" name="Google Shape;1166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Addresses, Attempt 1/3 – Early Internet</a:t>
            </a:r>
            <a:endParaRPr/>
          </a:p>
        </p:txBody>
      </p:sp>
      <p:sp>
        <p:nvSpPr>
          <p:cNvPr id="1167" name="Google Shape;1167;p55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31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Addresses are 32 bits long.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Top 8 bits = network ID.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Bottom 24 bits = host ID.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organization gets a unique network ID.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AT&amp;T = ID 12.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Apple = ID 17.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Ford = ID 19.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 Department of Defense = IDs 6, 7, 11, 21, 22, 26, 28, 29, 30, 33, 55, 214, 215.</a:t>
            </a:r>
            <a:endParaRPr/>
          </a:p>
        </p:txBody>
      </p:sp>
      <p:sp>
        <p:nvSpPr>
          <p:cNvPr id="1168" name="Google Shape;1168;p55"/>
          <p:cNvSpPr txBox="1"/>
          <p:nvPr/>
        </p:nvSpPr>
        <p:spPr>
          <a:xfrm>
            <a:off x="564250" y="3529300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Bob's address: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11010110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10000100 00111010 01101110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9" name="Google Shape;1169;p55"/>
          <p:cNvSpPr txBox="1"/>
          <p:nvPr/>
        </p:nvSpPr>
        <p:spPr>
          <a:xfrm>
            <a:off x="564175" y="3991000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Joe's address: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11010110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10010001 00000000 01001101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0" name="Google Shape;1170;p55"/>
          <p:cNvSpPr txBox="1"/>
          <p:nvPr/>
        </p:nvSpPr>
        <p:spPr>
          <a:xfrm>
            <a:off x="2254192" y="4500950"/>
            <a:ext cx="96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ID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55"/>
          <p:cNvSpPr txBox="1"/>
          <p:nvPr/>
        </p:nvSpPr>
        <p:spPr>
          <a:xfrm>
            <a:off x="4697925" y="4500950"/>
            <a:ext cx="6567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Host ID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55"/>
          <p:cNvSpPr txBox="1"/>
          <p:nvPr/>
        </p:nvSpPr>
        <p:spPr>
          <a:xfrm>
            <a:off x="6999775" y="3666125"/>
            <a:ext cx="164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Same network ID, so they must be in the same network.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Addresses, Attempt 1/3 – Early Internet</a:t>
            </a:r>
            <a:endParaRPr/>
          </a:p>
        </p:txBody>
      </p:sp>
      <p:sp>
        <p:nvSpPr>
          <p:cNvPr id="1178" name="Google Shape;1178;p56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3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Addresses are 32 bits long.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Top 8 bits = network ID.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Bottom 24 bits = host ID.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2</a:t>
            </a:r>
            <a:r>
              <a:rPr lang="en" baseline="30000"/>
              <a:t>8</a:t>
            </a:r>
            <a:r>
              <a:rPr lang="en"/>
              <a:t> = 256 different network IDs.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And we already gave the US Department of Defense 13 of them.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Imagine a tiny network (Joe's Tire Shop) with 10 hosts.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we give them an ID, we're giving them 2</a:t>
            </a:r>
            <a:r>
              <a:rPr lang="en" baseline="30000"/>
              <a:t>24</a:t>
            </a:r>
            <a:r>
              <a:rPr lang="en"/>
              <a:t> = 16,777,216 addresses!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We're going to run out!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Assigning Addresses, Attempt 2/3 – Classful Addressing</a:t>
            </a:r>
            <a:endParaRPr/>
          </a:p>
        </p:txBody>
      </p:sp>
      <p:sp>
        <p:nvSpPr>
          <p:cNvPr id="1184" name="Google Shape;1184;p57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Idea: Allocate different network sizes based on need.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top bits (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/>
              <a:t>, 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/>
              <a:t>, or 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r>
              <a:rPr lang="en"/>
              <a:t>) tell us how to split up the rest of the bits.</a:t>
            </a:r>
            <a:endParaRPr/>
          </a:p>
        </p:txBody>
      </p:sp>
      <p:graphicFrame>
        <p:nvGraphicFramePr>
          <p:cNvPr id="1185" name="Google Shape;1185;p57"/>
          <p:cNvGraphicFramePr/>
          <p:nvPr/>
        </p:nvGraphicFramePr>
        <p:xfrm>
          <a:off x="1200800" y="167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(7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(24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6" name="Google Shape;1186;p57"/>
          <p:cNvGraphicFramePr/>
          <p:nvPr/>
        </p:nvGraphicFramePr>
        <p:xfrm>
          <a:off x="1200800" y="281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(14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(16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7" name="Google Shape;1187;p57"/>
          <p:cNvGraphicFramePr/>
          <p:nvPr/>
        </p:nvGraphicFramePr>
        <p:xfrm>
          <a:off x="1200800" y="396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(21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(8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88" name="Google Shape;1188;p57"/>
          <p:cNvSpPr txBox="1"/>
          <p:nvPr/>
        </p:nvSpPr>
        <p:spPr>
          <a:xfrm>
            <a:off x="235950" y="17425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A: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57"/>
          <p:cNvSpPr txBox="1"/>
          <p:nvPr/>
        </p:nvSpPr>
        <p:spPr>
          <a:xfrm>
            <a:off x="235950" y="28855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B: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57"/>
          <p:cNvSpPr txBox="1"/>
          <p:nvPr/>
        </p:nvSpPr>
        <p:spPr>
          <a:xfrm>
            <a:off x="235950" y="40285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C: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57"/>
          <p:cNvSpPr txBox="1"/>
          <p:nvPr/>
        </p:nvSpPr>
        <p:spPr>
          <a:xfrm>
            <a:off x="1573118" y="2132425"/>
            <a:ext cx="1412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~128 networks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2" name="Google Shape;1192;p57"/>
          <p:cNvSpPr txBox="1"/>
          <p:nvPr/>
        </p:nvSpPr>
        <p:spPr>
          <a:xfrm>
            <a:off x="4890050" y="2132425"/>
            <a:ext cx="2354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~16m hosts per network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57"/>
          <p:cNvSpPr txBox="1"/>
          <p:nvPr/>
        </p:nvSpPr>
        <p:spPr>
          <a:xfrm>
            <a:off x="2639918" y="3275425"/>
            <a:ext cx="1352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~16k networks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57"/>
          <p:cNvSpPr txBox="1"/>
          <p:nvPr/>
        </p:nvSpPr>
        <p:spPr>
          <a:xfrm>
            <a:off x="5839300" y="3275425"/>
            <a:ext cx="2354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~65k hosts per network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57"/>
          <p:cNvSpPr txBox="1"/>
          <p:nvPr/>
        </p:nvSpPr>
        <p:spPr>
          <a:xfrm>
            <a:off x="3706718" y="4418425"/>
            <a:ext cx="1352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~2m networks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57"/>
          <p:cNvSpPr txBox="1"/>
          <p:nvPr/>
        </p:nvSpPr>
        <p:spPr>
          <a:xfrm>
            <a:off x="7282250" y="4418425"/>
            <a:ext cx="127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~256 hosts per network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Assigning Addresses, Attempt 2/3 – Classful Addressing</a:t>
            </a:r>
            <a:endParaRPr/>
          </a:p>
        </p:txBody>
      </p:sp>
      <p:graphicFrame>
        <p:nvGraphicFramePr>
          <p:cNvPr id="1202" name="Google Shape;1202;p58"/>
          <p:cNvGraphicFramePr/>
          <p:nvPr/>
        </p:nvGraphicFramePr>
        <p:xfrm>
          <a:off x="1200800" y="350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(7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(24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3" name="Google Shape;1203;p58"/>
          <p:cNvGraphicFramePr/>
          <p:nvPr/>
        </p:nvGraphicFramePr>
        <p:xfrm>
          <a:off x="1200800" y="38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(14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(16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4" name="Google Shape;1204;p58"/>
          <p:cNvGraphicFramePr/>
          <p:nvPr/>
        </p:nvGraphicFramePr>
        <p:xfrm>
          <a:off x="1200800" y="42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(21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(8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05" name="Google Shape;1205;p58"/>
          <p:cNvSpPr txBox="1"/>
          <p:nvPr/>
        </p:nvSpPr>
        <p:spPr>
          <a:xfrm>
            <a:off x="235950" y="3571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A: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58"/>
          <p:cNvSpPr txBox="1"/>
          <p:nvPr/>
        </p:nvSpPr>
        <p:spPr>
          <a:xfrm>
            <a:off x="235950" y="3952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B: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58"/>
          <p:cNvSpPr txBox="1"/>
          <p:nvPr/>
        </p:nvSpPr>
        <p:spPr>
          <a:xfrm>
            <a:off x="235950" y="4333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C: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8" name="Google Shape;1208;p58"/>
          <p:cNvCxnSpPr/>
          <p:nvPr/>
        </p:nvCxnSpPr>
        <p:spPr>
          <a:xfrm>
            <a:off x="5460550" y="2739438"/>
            <a:ext cx="2100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09" name="Google Shape;1209;p58"/>
          <p:cNvSpPr txBox="1"/>
          <p:nvPr/>
        </p:nvSpPr>
        <p:spPr>
          <a:xfrm>
            <a:off x="1487425" y="1660088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Bob's address: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010110 10000100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00111010 01101110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0" name="Google Shape;1210;p58"/>
          <p:cNvSpPr txBox="1"/>
          <p:nvPr/>
        </p:nvSpPr>
        <p:spPr>
          <a:xfrm>
            <a:off x="1487350" y="2121788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Joe's address: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010110 10000100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00000000 01001101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1" name="Google Shape;1211;p58"/>
          <p:cNvSpPr txBox="1"/>
          <p:nvPr/>
        </p:nvSpPr>
        <p:spPr>
          <a:xfrm>
            <a:off x="6182200" y="2631738"/>
            <a:ext cx="6567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Host ID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58"/>
          <p:cNvSpPr txBox="1"/>
          <p:nvPr/>
        </p:nvSpPr>
        <p:spPr>
          <a:xfrm>
            <a:off x="2479850" y="703600"/>
            <a:ext cx="103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top bits indicate this is Class B...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3" name="Google Shape;1213;p58"/>
          <p:cNvCxnSpPr/>
          <p:nvPr/>
        </p:nvCxnSpPr>
        <p:spPr>
          <a:xfrm>
            <a:off x="3403150" y="2739438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14" name="Google Shape;1214;p58"/>
          <p:cNvSpPr txBox="1"/>
          <p:nvPr/>
        </p:nvSpPr>
        <p:spPr>
          <a:xfrm>
            <a:off x="3882392" y="2631738"/>
            <a:ext cx="9600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ID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58"/>
          <p:cNvSpPr txBox="1"/>
          <p:nvPr/>
        </p:nvSpPr>
        <p:spPr>
          <a:xfrm>
            <a:off x="3775250" y="703600"/>
            <a:ext cx="132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...so read the next 14 bits as the network ID...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58"/>
          <p:cNvSpPr txBox="1"/>
          <p:nvPr/>
        </p:nvSpPr>
        <p:spPr>
          <a:xfrm>
            <a:off x="5875625" y="703600"/>
            <a:ext cx="118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...and read the last 16 bits as the host ID.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Assigning Addresses, Attempt 2/3 – Classful Addressing</a:t>
            </a:r>
            <a:endParaRPr/>
          </a:p>
        </p:txBody>
      </p:sp>
      <p:sp>
        <p:nvSpPr>
          <p:cNvPr id="1222" name="Google Shape;1222;p5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32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A:	~128 networks.	~16m hosts per network.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B:	~16k networks.	~65k hosts per network.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C: ~2m networks.	~256 hosts per network.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 is way too big for most organizations.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 is way too small for most organizations.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 is the best option for many.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~65k hosts is still too big for most organizations.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~16k is still not enough networks. We're running out again!</a:t>
            </a:r>
            <a:endParaRPr/>
          </a:p>
        </p:txBody>
      </p:sp>
      <p:cxnSp>
        <p:nvCxnSpPr>
          <p:cNvPr id="1223" name="Google Shape;1223;p59"/>
          <p:cNvCxnSpPr/>
          <p:nvPr/>
        </p:nvCxnSpPr>
        <p:spPr>
          <a:xfrm rot="10800000">
            <a:off x="3717850" y="3953250"/>
            <a:ext cx="4691400" cy="0"/>
          </a:xfrm>
          <a:prstGeom prst="straightConnector1">
            <a:avLst/>
          </a:prstGeom>
          <a:noFill/>
          <a:ln w="19050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4" name="Google Shape;1224;p59"/>
          <p:cNvCxnSpPr/>
          <p:nvPr/>
        </p:nvCxnSpPr>
        <p:spPr>
          <a:xfrm rot="10800000">
            <a:off x="3717850" y="4204075"/>
            <a:ext cx="4691400" cy="0"/>
          </a:xfrm>
          <a:prstGeom prst="straightConnector1">
            <a:avLst/>
          </a:prstGeom>
          <a:noFill/>
          <a:ln w="19050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5" name="Google Shape;1225;p59"/>
          <p:cNvCxnSpPr/>
          <p:nvPr/>
        </p:nvCxnSpPr>
        <p:spPr>
          <a:xfrm rot="10800000">
            <a:off x="3717850" y="4454900"/>
            <a:ext cx="4691400" cy="0"/>
          </a:xfrm>
          <a:prstGeom prst="straightConnector1">
            <a:avLst/>
          </a:prstGeom>
          <a:noFill/>
          <a:ln w="19050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6" name="Google Shape;1226;p59"/>
          <p:cNvCxnSpPr/>
          <p:nvPr/>
        </p:nvCxnSpPr>
        <p:spPr>
          <a:xfrm rot="10800000" flipH="1">
            <a:off x="3730525" y="3838525"/>
            <a:ext cx="3300" cy="879900"/>
          </a:xfrm>
          <a:prstGeom prst="straightConnector1">
            <a:avLst/>
          </a:prstGeom>
          <a:noFill/>
          <a:ln w="25400" cap="flat" cmpd="sng">
            <a:solidFill>
              <a:srgbClr val="8F8F8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7" name="Google Shape;1227;p59"/>
          <p:cNvCxnSpPr/>
          <p:nvPr/>
        </p:nvCxnSpPr>
        <p:spPr>
          <a:xfrm rot="10800000" flipH="1">
            <a:off x="4634775" y="3838525"/>
            <a:ext cx="3300" cy="879900"/>
          </a:xfrm>
          <a:prstGeom prst="straightConnector1">
            <a:avLst/>
          </a:prstGeom>
          <a:noFill/>
          <a:ln w="19050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8" name="Google Shape;1228;p59"/>
          <p:cNvCxnSpPr/>
          <p:nvPr/>
        </p:nvCxnSpPr>
        <p:spPr>
          <a:xfrm rot="10800000" flipH="1">
            <a:off x="5539025" y="3838525"/>
            <a:ext cx="3300" cy="879900"/>
          </a:xfrm>
          <a:prstGeom prst="straightConnector1">
            <a:avLst/>
          </a:prstGeom>
          <a:noFill/>
          <a:ln w="19050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9" name="Google Shape;1229;p59"/>
          <p:cNvCxnSpPr/>
          <p:nvPr/>
        </p:nvCxnSpPr>
        <p:spPr>
          <a:xfrm rot="10800000" flipH="1">
            <a:off x="6443275" y="3838525"/>
            <a:ext cx="3300" cy="879900"/>
          </a:xfrm>
          <a:prstGeom prst="straightConnector1">
            <a:avLst/>
          </a:prstGeom>
          <a:noFill/>
          <a:ln w="19050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0" name="Google Shape;1230;p59"/>
          <p:cNvCxnSpPr/>
          <p:nvPr/>
        </p:nvCxnSpPr>
        <p:spPr>
          <a:xfrm rot="10800000" flipH="1">
            <a:off x="7347526" y="3838525"/>
            <a:ext cx="3300" cy="879900"/>
          </a:xfrm>
          <a:prstGeom prst="straightConnector1">
            <a:avLst/>
          </a:prstGeom>
          <a:noFill/>
          <a:ln w="19050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1" name="Google Shape;1231;p59"/>
          <p:cNvCxnSpPr/>
          <p:nvPr/>
        </p:nvCxnSpPr>
        <p:spPr>
          <a:xfrm rot="10800000" flipH="1">
            <a:off x="8251775" y="3838525"/>
            <a:ext cx="3300" cy="879900"/>
          </a:xfrm>
          <a:prstGeom prst="straightConnector1">
            <a:avLst/>
          </a:prstGeom>
          <a:noFill/>
          <a:ln w="19050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Google Shape;1232;p59"/>
          <p:cNvSpPr/>
          <p:nvPr/>
        </p:nvSpPr>
        <p:spPr>
          <a:xfrm>
            <a:off x="3744675" y="3953250"/>
            <a:ext cx="4507110" cy="728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17590" y="13477"/>
                  <a:pt x="10390" y="20677"/>
                  <a:pt x="0" y="21600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59"/>
          <p:cNvSpPr txBox="1"/>
          <p:nvPr/>
        </p:nvSpPr>
        <p:spPr>
          <a:xfrm>
            <a:off x="3372369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1989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4" name="Google Shape;1234;p59"/>
          <p:cNvCxnSpPr/>
          <p:nvPr/>
        </p:nvCxnSpPr>
        <p:spPr>
          <a:xfrm rot="10800000">
            <a:off x="3717850" y="4705725"/>
            <a:ext cx="4691400" cy="0"/>
          </a:xfrm>
          <a:prstGeom prst="straightConnector1">
            <a:avLst/>
          </a:prstGeom>
          <a:noFill/>
          <a:ln w="25400" cap="flat" cmpd="sng">
            <a:solidFill>
              <a:srgbClr val="8F8F8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59"/>
          <p:cNvSpPr txBox="1"/>
          <p:nvPr/>
        </p:nvSpPr>
        <p:spPr>
          <a:xfrm>
            <a:off x="4274677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6" name="Google Shape;1236;p59"/>
          <p:cNvSpPr txBox="1"/>
          <p:nvPr/>
        </p:nvSpPr>
        <p:spPr>
          <a:xfrm>
            <a:off x="5176985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59"/>
          <p:cNvSpPr txBox="1"/>
          <p:nvPr/>
        </p:nvSpPr>
        <p:spPr>
          <a:xfrm>
            <a:off x="6079292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59"/>
          <p:cNvSpPr txBox="1"/>
          <p:nvPr/>
        </p:nvSpPr>
        <p:spPr>
          <a:xfrm>
            <a:off x="6981600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9" name="Google Shape;1239;p59"/>
          <p:cNvSpPr txBox="1"/>
          <p:nvPr/>
        </p:nvSpPr>
        <p:spPr>
          <a:xfrm>
            <a:off x="7883908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0" name="Google Shape;1240;p59"/>
          <p:cNvSpPr txBox="1"/>
          <p:nvPr/>
        </p:nvSpPr>
        <p:spPr>
          <a:xfrm>
            <a:off x="2947491" y="3838440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20,000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1" name="Google Shape;1241;p59"/>
          <p:cNvSpPr txBox="1"/>
          <p:nvPr/>
        </p:nvSpPr>
        <p:spPr>
          <a:xfrm>
            <a:off x="2947491" y="4327294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10,000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2" name="Google Shape;1242;p59"/>
          <p:cNvSpPr txBox="1"/>
          <p:nvPr/>
        </p:nvSpPr>
        <p:spPr>
          <a:xfrm>
            <a:off x="678250" y="3996138"/>
            <a:ext cx="19011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Number of inter-domain routes by year (approximate)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Assigning Addresses, Attempt 3/3 – CIDR</a:t>
            </a:r>
            <a:endParaRPr/>
          </a:p>
        </p:txBody>
      </p:sp>
      <p:sp>
        <p:nvSpPr>
          <p:cNvPr id="1248" name="Google Shape;1248;p6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26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classful addressing, we tried to use convenient 8-bit boundaries.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A:	8 bits for class/network.	24 bits for host.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B:	16 bits for class/network.	16 bits for host.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C:	24 bits for class/network.	8 bits for host.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we could assign network IDs of any length?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</a:t>
            </a:r>
            <a:r>
              <a:rPr lang="en" b="1"/>
              <a:t>CIDR (Classless Inter-Domain Routing)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what the Internet uses today.</a:t>
            </a:r>
            <a:endParaRPr/>
          </a:p>
        </p:txBody>
      </p:sp>
      <p:graphicFrame>
        <p:nvGraphicFramePr>
          <p:cNvPr id="1249" name="Google Shape;1249;p60"/>
          <p:cNvGraphicFramePr/>
          <p:nvPr/>
        </p:nvGraphicFramePr>
        <p:xfrm>
          <a:off x="1200800" y="350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(7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(24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0" name="Google Shape;1250;p60"/>
          <p:cNvGraphicFramePr/>
          <p:nvPr/>
        </p:nvGraphicFramePr>
        <p:xfrm>
          <a:off x="1200800" y="38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(14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(16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1" name="Google Shape;1251;p60"/>
          <p:cNvGraphicFramePr/>
          <p:nvPr/>
        </p:nvGraphicFramePr>
        <p:xfrm>
          <a:off x="1200800" y="42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(21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(8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2" name="Google Shape;1252;p60"/>
          <p:cNvSpPr txBox="1"/>
          <p:nvPr/>
        </p:nvSpPr>
        <p:spPr>
          <a:xfrm>
            <a:off x="235950" y="3571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A: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60"/>
          <p:cNvSpPr txBox="1"/>
          <p:nvPr/>
        </p:nvSpPr>
        <p:spPr>
          <a:xfrm>
            <a:off x="235950" y="3952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B: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4" name="Google Shape;1254;p60"/>
          <p:cNvSpPr txBox="1"/>
          <p:nvPr/>
        </p:nvSpPr>
        <p:spPr>
          <a:xfrm>
            <a:off x="235950" y="4333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C: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Assigning Addresses, Attempt 3/3 – CIDR</a:t>
            </a:r>
            <a:endParaRPr/>
          </a:p>
        </p:txBody>
      </p:sp>
      <p:sp>
        <p:nvSpPr>
          <p:cNvPr id="1260" name="Google Shape;1260;p61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3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Joe's Tire Shop has 450 hosts.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Classful addressing: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 gives us ~256 hosts. Not enough!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 gives us ~65k hosts. Too many!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to use Class B (and waste tons of addresses).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Classless (CIDR) addressing: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host bits = 256 bits. Not enough!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 host bits = 512 bits.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not exactly 450, so still some wasted addresses.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much less wasteful!</a:t>
            </a:r>
            <a:endParaRPr/>
          </a:p>
        </p:txBody>
      </p:sp>
      <p:graphicFrame>
        <p:nvGraphicFramePr>
          <p:cNvPr id="1261" name="Google Shape;1261;p61"/>
          <p:cNvGraphicFramePr/>
          <p:nvPr/>
        </p:nvGraphicFramePr>
        <p:xfrm>
          <a:off x="733500" y="439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2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92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81000">
                <a:tc gridSpan="2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ID (23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ID (9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Granular Hierarchical Assignment with CIDR</a:t>
            </a:r>
            <a:endParaRPr/>
          </a:p>
        </p:txBody>
      </p:sp>
      <p:sp>
        <p:nvSpPr>
          <p:cNvPr id="1267" name="Google Shape;1267;p62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CIDR enables multi-layered hierarchical assignment of addresses.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ICANN.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lang="en" sz="1400" i="1">
                <a:solidFill>
                  <a:schemeClr val="accent3"/>
                </a:solidFill>
              </a:rPr>
              <a:t>Internet Corporation for Names and Numbers</a:t>
            </a:r>
            <a:r>
              <a:rPr lang="en" sz="1400">
                <a:solidFill>
                  <a:schemeClr val="accent3"/>
                </a:solidFill>
              </a:rPr>
              <a:t>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Top-level organization that owns all the IP addresses.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allocate blocks to...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RIRs.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lang="en" sz="1400" i="1">
                <a:solidFill>
                  <a:schemeClr val="accent3"/>
                </a:solidFill>
              </a:rPr>
              <a:t>Regional Internet Registries</a:t>
            </a:r>
            <a:r>
              <a:rPr lang="en" sz="1400">
                <a:solidFill>
                  <a:schemeClr val="accent3"/>
                </a:solidFill>
              </a:rPr>
              <a:t>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Representing Europe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lang="en" sz="1400" i="1">
                <a:solidFill>
                  <a:schemeClr val="accent3"/>
                </a:solidFill>
              </a:rPr>
              <a:t>RIPE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North America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lang="en" sz="1400" i="1">
                <a:solidFill>
                  <a:schemeClr val="accent3"/>
                </a:solidFill>
              </a:rPr>
              <a:t>ARIN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Asia/Pacific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lang="en" sz="1400" i="1">
                <a:solidFill>
                  <a:schemeClr val="accent3"/>
                </a:solidFill>
              </a:rPr>
              <a:t>APNIC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South America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lang="en" sz="1400" i="1">
                <a:solidFill>
                  <a:schemeClr val="accent3"/>
                </a:solidFill>
              </a:rPr>
              <a:t>LACNIC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and Africa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lang="en" sz="1400" i="1">
                <a:solidFill>
                  <a:schemeClr val="accent3"/>
                </a:solidFill>
              </a:rPr>
              <a:t>AFRINIC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give out portions to...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organizations or ISPs.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Sometimes called Local Internet Registries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lang="en" sz="1400" i="1">
                <a:solidFill>
                  <a:schemeClr val="accent3"/>
                </a:solidFill>
              </a:rPr>
              <a:t>especially in Europe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give out portions to...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organizations and individuals.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Examples: UC Berkeley, Joe's Tire Shop.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Granular Hierarchical Assignment with CIDR</a:t>
            </a:r>
            <a:endParaRPr/>
          </a:p>
        </p:txBody>
      </p:sp>
      <p:sp>
        <p:nvSpPr>
          <p:cNvPr id="1273" name="Google Shape;1273;p63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ICANN owns all addresses: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................................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ARIN (North America) owns: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............................</a:t>
            </a:r>
            <a:endParaRPr/>
          </a:p>
          <a:p>
            <a:pPr marL="2743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 bits fixed, 2</a:t>
            </a:r>
            <a:r>
              <a:rPr lang="en" sz="1400" baseline="30000"/>
              <a:t>28</a:t>
            </a:r>
            <a:r>
              <a:rPr lang="en" sz="1400"/>
              <a:t> ≈ 268m addresses.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AT&amp;T (large ISP) owns: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.......................</a:t>
            </a:r>
            <a:endParaRPr/>
          </a:p>
          <a:p>
            <a:pPr marL="2743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9 bits fixed, 2</a:t>
            </a:r>
            <a:r>
              <a:rPr lang="en" sz="1400" baseline="30000"/>
              <a:t>23</a:t>
            </a:r>
            <a:r>
              <a:rPr lang="en" sz="1400"/>
              <a:t> ≈ 8m addresses.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 Berkeley owns:	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110100010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</a:t>
            </a:r>
            <a:endParaRPr/>
          </a:p>
          <a:p>
            <a:pPr marL="2743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18 bits fixed, 2</a:t>
            </a:r>
            <a:r>
              <a:rPr lang="en" sz="1400" baseline="30000"/>
              <a:t>14</a:t>
            </a:r>
            <a:r>
              <a:rPr lang="en" sz="1400"/>
              <a:t> ≈ 16k addresses.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Soda Hall owns:		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110100010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011010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</a:t>
            </a:r>
            <a:endParaRPr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</a:t>
            </a:r>
            <a:r>
              <a:rPr lang="en" sz="1400"/>
              <a:t>24 bits fixed, 2</a:t>
            </a:r>
            <a:r>
              <a:rPr lang="en" sz="1400" baseline="30000"/>
              <a:t>8</a:t>
            </a:r>
            <a:r>
              <a:rPr lang="en" sz="1400"/>
              <a:t> ≈ 256 addresses.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Ratnasamy owns: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110100010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011010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01011101</a:t>
            </a:r>
            <a:endParaRPr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		</a:t>
            </a:r>
            <a:r>
              <a:rPr lang="en" sz="1400">
                <a:solidFill>
                  <a:srgbClr val="000000"/>
                </a:solidFill>
              </a:rPr>
              <a:t>All bits fixed, 1 address.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Data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21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R3 has learned the full network graph.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know all the links, their status (up or down?), and their costs.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know about all the destinations.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R3 can run a graph algorithm to compute paths.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populate the forwarding table with the next-hop (in the computed path).</a:t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3802938" y="353177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4564938" y="315077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5326938" y="276977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5326938" y="429377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6241338" y="353177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1" name="Google Shape;211;p28"/>
          <p:cNvCxnSpPr>
            <a:endCxn id="208" idx="1"/>
          </p:cNvCxnSpPr>
          <p:nvPr/>
        </p:nvCxnSpPr>
        <p:spPr>
          <a:xfrm rot="10800000" flipH="1">
            <a:off x="4853238" y="2912275"/>
            <a:ext cx="473700" cy="292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>
            <a:stCxn id="206" idx="3"/>
            <a:endCxn id="209" idx="1"/>
          </p:cNvCxnSpPr>
          <p:nvPr/>
        </p:nvCxnSpPr>
        <p:spPr>
          <a:xfrm>
            <a:off x="4087938" y="3674275"/>
            <a:ext cx="1239000" cy="76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>
            <a:stCxn id="209" idx="0"/>
            <a:endCxn id="208" idx="2"/>
          </p:cNvCxnSpPr>
          <p:nvPr/>
        </p:nvCxnSpPr>
        <p:spPr>
          <a:xfrm rot="10800000">
            <a:off x="5469438" y="3054775"/>
            <a:ext cx="0" cy="1239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>
            <a:stCxn id="210" idx="1"/>
            <a:endCxn id="208" idx="3"/>
          </p:cNvCxnSpPr>
          <p:nvPr/>
        </p:nvCxnSpPr>
        <p:spPr>
          <a:xfrm rot="10800000">
            <a:off x="5611938" y="2912275"/>
            <a:ext cx="629400" cy="76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8"/>
          <p:cNvCxnSpPr>
            <a:stCxn id="209" idx="3"/>
            <a:endCxn id="210" idx="1"/>
          </p:cNvCxnSpPr>
          <p:nvPr/>
        </p:nvCxnSpPr>
        <p:spPr>
          <a:xfrm rot="10800000" flipH="1">
            <a:off x="5611938" y="3674275"/>
            <a:ext cx="629400" cy="762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8"/>
          <p:cNvCxnSpPr>
            <a:stCxn id="206" idx="3"/>
          </p:cNvCxnSpPr>
          <p:nvPr/>
        </p:nvCxnSpPr>
        <p:spPr>
          <a:xfrm rot="10800000" flipH="1">
            <a:off x="4087938" y="3380275"/>
            <a:ext cx="478800" cy="294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8"/>
          <p:cNvCxnSpPr>
            <a:stCxn id="210" idx="3"/>
            <a:endCxn id="218" idx="2"/>
          </p:cNvCxnSpPr>
          <p:nvPr/>
        </p:nvCxnSpPr>
        <p:spPr>
          <a:xfrm>
            <a:off x="6526338" y="3674275"/>
            <a:ext cx="477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8"/>
          <p:cNvSpPr txBox="1"/>
          <p:nvPr/>
        </p:nvSpPr>
        <p:spPr>
          <a:xfrm>
            <a:off x="6652307" y="34646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4258188" y="328393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4950813" y="28393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4587088" y="40783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5524895" y="35317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5825833" y="3827972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5938400" y="3054775"/>
            <a:ext cx="239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7003300" y="3531763"/>
            <a:ext cx="285000" cy="285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6241350" y="4293763"/>
            <a:ext cx="285000" cy="285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28"/>
          <p:cNvCxnSpPr>
            <a:stCxn id="209" idx="3"/>
            <a:endCxn id="226" idx="2"/>
          </p:cNvCxnSpPr>
          <p:nvPr/>
        </p:nvCxnSpPr>
        <p:spPr>
          <a:xfrm>
            <a:off x="5611938" y="4436275"/>
            <a:ext cx="629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8"/>
          <p:cNvSpPr txBox="1"/>
          <p:nvPr/>
        </p:nvSpPr>
        <p:spPr>
          <a:xfrm>
            <a:off x="5903107" y="442923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aphicFrame>
        <p:nvGraphicFramePr>
          <p:cNvPr id="229" name="Google Shape;229;p28"/>
          <p:cNvGraphicFramePr/>
          <p:nvPr/>
        </p:nvGraphicFramePr>
        <p:xfrm>
          <a:off x="1700382" y="317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9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R3's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30" name="Google Shape;230;p28"/>
          <p:cNvCxnSpPr/>
          <p:nvPr/>
        </p:nvCxnSpPr>
        <p:spPr>
          <a:xfrm rot="10800000">
            <a:off x="5032725" y="716775"/>
            <a:ext cx="601500" cy="5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28"/>
          <p:cNvSpPr txBox="1"/>
          <p:nvPr/>
        </p:nvSpPr>
        <p:spPr>
          <a:xfrm>
            <a:off x="5634225" y="6675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 routers learn this?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2" name="Google Shape;232;p28"/>
          <p:cNvCxnSpPr/>
          <p:nvPr/>
        </p:nvCxnSpPr>
        <p:spPr>
          <a:xfrm flipH="1">
            <a:off x="3927225" y="1529475"/>
            <a:ext cx="564000" cy="117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28"/>
          <p:cNvSpPr txBox="1"/>
          <p:nvPr/>
        </p:nvSpPr>
        <p:spPr>
          <a:xfrm>
            <a:off x="4491225" y="14295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What algorithm do we run?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4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Addresses</a:t>
            </a:r>
            <a:endParaRPr/>
          </a:p>
        </p:txBody>
      </p:sp>
      <p:sp>
        <p:nvSpPr>
          <p:cNvPr id="1279" name="Google Shape;1279;p64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Writing Addresses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280" name="Google Shape;1280;p64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 CS 168, Spring 2026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6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IPv4 Addresses</a:t>
            </a:r>
            <a:endParaRPr/>
          </a:p>
        </p:txBody>
      </p:sp>
      <p:sp>
        <p:nvSpPr>
          <p:cNvPr id="1286" name="Google Shape;1286;p65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22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could write an IP address as a 32-bit number: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11011100111010001001101001011101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Nobody wants to read that.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Dotted quad notation</a:t>
            </a:r>
            <a:r>
              <a:rPr lang="en"/>
              <a:t>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into groups of 8 bits.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each 8-bit number in decimal, separated by dots.</a:t>
            </a:r>
            <a:endParaRPr/>
          </a:p>
        </p:txBody>
      </p:sp>
      <p:sp>
        <p:nvSpPr>
          <p:cNvPr id="1287" name="Google Shape;1287;p65"/>
          <p:cNvSpPr txBox="1"/>
          <p:nvPr/>
        </p:nvSpPr>
        <p:spPr>
          <a:xfrm>
            <a:off x="2035500" y="3421700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10011010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01011101</a:t>
            </a:r>
            <a:endParaRPr sz="1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88" name="Google Shape;1288;p65"/>
          <p:cNvCxnSpPr/>
          <p:nvPr/>
        </p:nvCxnSpPr>
        <p:spPr>
          <a:xfrm>
            <a:off x="2687825" y="3727646"/>
            <a:ext cx="0" cy="59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9" name="Google Shape;1289;p65"/>
          <p:cNvCxnSpPr/>
          <p:nvPr/>
        </p:nvCxnSpPr>
        <p:spPr>
          <a:xfrm>
            <a:off x="3939520" y="3727646"/>
            <a:ext cx="0" cy="59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0" name="Google Shape;1290;p65"/>
          <p:cNvCxnSpPr/>
          <p:nvPr/>
        </p:nvCxnSpPr>
        <p:spPr>
          <a:xfrm>
            <a:off x="5202430" y="3727646"/>
            <a:ext cx="0" cy="59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1" name="Google Shape;1291;p65"/>
          <p:cNvCxnSpPr/>
          <p:nvPr/>
        </p:nvCxnSpPr>
        <p:spPr>
          <a:xfrm>
            <a:off x="6465325" y="3727646"/>
            <a:ext cx="0" cy="59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2" name="Google Shape;1292;p65"/>
          <p:cNvSpPr txBox="1"/>
          <p:nvPr/>
        </p:nvSpPr>
        <p:spPr>
          <a:xfrm>
            <a:off x="23311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220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3" name="Google Shape;1293;p65"/>
          <p:cNvSpPr txBox="1"/>
          <p:nvPr/>
        </p:nvSpPr>
        <p:spPr>
          <a:xfrm>
            <a:off x="35884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232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4" name="Google Shape;1294;p65"/>
          <p:cNvSpPr txBox="1"/>
          <p:nvPr/>
        </p:nvSpPr>
        <p:spPr>
          <a:xfrm>
            <a:off x="6169225" y="4336100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93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5" name="Google Shape;1295;p65"/>
          <p:cNvSpPr txBox="1"/>
          <p:nvPr/>
        </p:nvSpPr>
        <p:spPr>
          <a:xfrm>
            <a:off x="4877675" y="4336100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154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6" name="Google Shape;1296;p65"/>
          <p:cNvSpPr txBox="1"/>
          <p:nvPr/>
        </p:nvSpPr>
        <p:spPr>
          <a:xfrm>
            <a:off x="29816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7" name="Google Shape;1297;p65"/>
          <p:cNvSpPr txBox="1"/>
          <p:nvPr/>
        </p:nvSpPr>
        <p:spPr>
          <a:xfrm>
            <a:off x="42008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8" name="Google Shape;1298;p65"/>
          <p:cNvSpPr txBox="1"/>
          <p:nvPr/>
        </p:nvSpPr>
        <p:spPr>
          <a:xfrm>
            <a:off x="54962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IPv4 Address Ranges</a:t>
            </a:r>
            <a:endParaRPr/>
          </a:p>
        </p:txBody>
      </p:sp>
      <p:sp>
        <p:nvSpPr>
          <p:cNvPr id="1304" name="Google Shape;1304;p66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30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Slash notation</a:t>
            </a:r>
            <a:r>
              <a:rPr lang="en"/>
              <a:t> for writing ranges of addresses: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all unfixed bits to 0. Write as a dotted quad.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the slash, write how many bits are fixed.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192.168.1.0/24 means 24 bits are fixed. Range is 192.168.1.0 – 192.168.1.255.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192.168.1.0/29 means 29 bits are fixed. Range is 192.168.1.0 – 192.168.1.7.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192.168.1.1/32 means 32 bits are fixed. A single address.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0.0.0.0/0 means no bits are fixed. All addresses.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66"/>
          <p:cNvSpPr txBox="1"/>
          <p:nvPr/>
        </p:nvSpPr>
        <p:spPr>
          <a:xfrm>
            <a:off x="1187900" y="39663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0000  00000000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06" name="Google Shape;1306;p66"/>
          <p:cNvCxnSpPr/>
          <p:nvPr/>
        </p:nvCxnSpPr>
        <p:spPr>
          <a:xfrm>
            <a:off x="1840225" y="4246775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7" name="Google Shape;1307;p66"/>
          <p:cNvCxnSpPr/>
          <p:nvPr/>
        </p:nvCxnSpPr>
        <p:spPr>
          <a:xfrm>
            <a:off x="3091920" y="4246775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8" name="Google Shape;1308;p66"/>
          <p:cNvCxnSpPr/>
          <p:nvPr/>
        </p:nvCxnSpPr>
        <p:spPr>
          <a:xfrm>
            <a:off x="4354830" y="4246775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9" name="Google Shape;1309;p66"/>
          <p:cNvCxnSpPr/>
          <p:nvPr/>
        </p:nvCxnSpPr>
        <p:spPr>
          <a:xfrm>
            <a:off x="5617725" y="4246775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0" name="Google Shape;1310;p66"/>
          <p:cNvSpPr txBox="1"/>
          <p:nvPr/>
        </p:nvSpPr>
        <p:spPr>
          <a:xfrm>
            <a:off x="14835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220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1" name="Google Shape;1311;p66"/>
          <p:cNvSpPr txBox="1"/>
          <p:nvPr/>
        </p:nvSpPr>
        <p:spPr>
          <a:xfrm>
            <a:off x="27408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232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2" name="Google Shape;1312;p66"/>
          <p:cNvSpPr txBox="1"/>
          <p:nvPr/>
        </p:nvSpPr>
        <p:spPr>
          <a:xfrm>
            <a:off x="5321625" y="457592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3" name="Google Shape;1313;p66"/>
          <p:cNvSpPr txBox="1"/>
          <p:nvPr/>
        </p:nvSpPr>
        <p:spPr>
          <a:xfrm>
            <a:off x="4030075" y="4575925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144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4" name="Google Shape;1314;p66"/>
          <p:cNvSpPr txBox="1"/>
          <p:nvPr/>
        </p:nvSpPr>
        <p:spPr>
          <a:xfrm>
            <a:off x="21340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5" name="Google Shape;1315;p66"/>
          <p:cNvSpPr txBox="1"/>
          <p:nvPr/>
        </p:nvSpPr>
        <p:spPr>
          <a:xfrm>
            <a:off x="33532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6" name="Google Shape;1316;p66"/>
          <p:cNvSpPr txBox="1"/>
          <p:nvPr/>
        </p:nvSpPr>
        <p:spPr>
          <a:xfrm>
            <a:off x="46486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7" name="Google Shape;1317;p66"/>
          <p:cNvSpPr txBox="1"/>
          <p:nvPr/>
        </p:nvSpPr>
        <p:spPr>
          <a:xfrm>
            <a:off x="1187900" y="35091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....  ........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8" name="Google Shape;1318;p66"/>
          <p:cNvSpPr txBox="1"/>
          <p:nvPr/>
        </p:nvSpPr>
        <p:spPr>
          <a:xfrm>
            <a:off x="6847000" y="3560275"/>
            <a:ext cx="1109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all unfixed bits to 0.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66"/>
          <p:cNvSpPr txBox="1"/>
          <p:nvPr/>
        </p:nvSpPr>
        <p:spPr>
          <a:xfrm>
            <a:off x="6236025" y="457592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/20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0" name="Google Shape;1320;p66"/>
          <p:cNvSpPr txBox="1"/>
          <p:nvPr/>
        </p:nvSpPr>
        <p:spPr>
          <a:xfrm>
            <a:off x="6939150" y="4654375"/>
            <a:ext cx="16782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Number of fixed bits.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66"/>
          <p:cNvCxnSpPr/>
          <p:nvPr/>
        </p:nvCxnSpPr>
        <p:spPr>
          <a:xfrm>
            <a:off x="6413300" y="3647725"/>
            <a:ext cx="600" cy="457200"/>
          </a:xfrm>
          <a:prstGeom prst="curvedConnector3">
            <a:avLst>
              <a:gd name="adj1" fmla="val 60191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IPv4 Address Ranges</a:t>
            </a:r>
            <a:endParaRPr/>
          </a:p>
        </p:txBody>
      </p:sp>
      <p:sp>
        <p:nvSpPr>
          <p:cNvPr id="1327" name="Google Shape;1327;p67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6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Netmask</a:t>
            </a:r>
            <a:r>
              <a:rPr lang="en"/>
              <a:t> is an alternative to the number after the slash..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all </a:t>
            </a:r>
            <a:r>
              <a:rPr lang="en" i="1"/>
              <a:t>fixed</a:t>
            </a:r>
            <a:r>
              <a:rPr lang="en"/>
              <a:t> bits to 1, and all </a:t>
            </a:r>
            <a:r>
              <a:rPr lang="en" i="1"/>
              <a:t>unfixed</a:t>
            </a:r>
            <a:r>
              <a:rPr lang="en"/>
              <a:t> bits to 0. Write as a dotted quad.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in code: To extract network ID, bitwise AND the address and netmask.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Slash notation is more convenient for humans.</a:t>
            </a:r>
            <a:endParaRPr/>
          </a:p>
        </p:txBody>
      </p:sp>
      <p:sp>
        <p:nvSpPr>
          <p:cNvPr id="1328" name="Google Shape;1328;p67"/>
          <p:cNvSpPr txBox="1"/>
          <p:nvPr/>
        </p:nvSpPr>
        <p:spPr>
          <a:xfrm>
            <a:off x="1187900" y="26709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11111111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1111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0000  00000000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9" name="Google Shape;1329;p67"/>
          <p:cNvCxnSpPr/>
          <p:nvPr/>
        </p:nvCxnSpPr>
        <p:spPr>
          <a:xfrm>
            <a:off x="1840225" y="2951375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0" name="Google Shape;1330;p67"/>
          <p:cNvCxnSpPr/>
          <p:nvPr/>
        </p:nvCxnSpPr>
        <p:spPr>
          <a:xfrm>
            <a:off x="3091920" y="2951375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1" name="Google Shape;1331;p67"/>
          <p:cNvCxnSpPr/>
          <p:nvPr/>
        </p:nvCxnSpPr>
        <p:spPr>
          <a:xfrm>
            <a:off x="4354830" y="2951375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2" name="Google Shape;1332;p67"/>
          <p:cNvCxnSpPr/>
          <p:nvPr/>
        </p:nvCxnSpPr>
        <p:spPr>
          <a:xfrm>
            <a:off x="5617725" y="2951375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3" name="Google Shape;1333;p67"/>
          <p:cNvSpPr txBox="1"/>
          <p:nvPr/>
        </p:nvSpPr>
        <p:spPr>
          <a:xfrm>
            <a:off x="14835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4" name="Google Shape;1334;p67"/>
          <p:cNvSpPr txBox="1"/>
          <p:nvPr/>
        </p:nvSpPr>
        <p:spPr>
          <a:xfrm>
            <a:off x="27408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5" name="Google Shape;1335;p67"/>
          <p:cNvSpPr txBox="1"/>
          <p:nvPr/>
        </p:nvSpPr>
        <p:spPr>
          <a:xfrm>
            <a:off x="5321625" y="328052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6" name="Google Shape;1336;p67"/>
          <p:cNvSpPr txBox="1"/>
          <p:nvPr/>
        </p:nvSpPr>
        <p:spPr>
          <a:xfrm>
            <a:off x="4030075" y="3280525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7" name="Google Shape;1337;p67"/>
          <p:cNvSpPr txBox="1"/>
          <p:nvPr/>
        </p:nvSpPr>
        <p:spPr>
          <a:xfrm>
            <a:off x="21340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8" name="Google Shape;1338;p67"/>
          <p:cNvSpPr txBox="1"/>
          <p:nvPr/>
        </p:nvSpPr>
        <p:spPr>
          <a:xfrm>
            <a:off x="33532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9" name="Google Shape;1339;p67"/>
          <p:cNvSpPr txBox="1"/>
          <p:nvPr/>
        </p:nvSpPr>
        <p:spPr>
          <a:xfrm>
            <a:off x="46486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67"/>
          <p:cNvSpPr txBox="1"/>
          <p:nvPr/>
        </p:nvSpPr>
        <p:spPr>
          <a:xfrm>
            <a:off x="1187900" y="22137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....  ........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p67"/>
          <p:cNvSpPr txBox="1"/>
          <p:nvPr/>
        </p:nvSpPr>
        <p:spPr>
          <a:xfrm>
            <a:off x="6847000" y="2341075"/>
            <a:ext cx="1109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all bits to 0 or 1.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2" name="Google Shape;1342;p67"/>
          <p:cNvCxnSpPr/>
          <p:nvPr/>
        </p:nvCxnSpPr>
        <p:spPr>
          <a:xfrm>
            <a:off x="6413300" y="2352325"/>
            <a:ext cx="600" cy="457200"/>
          </a:xfrm>
          <a:prstGeom prst="curvedConnector3">
            <a:avLst>
              <a:gd name="adj1" fmla="val 60191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3" name="Google Shape;1343;p67"/>
          <p:cNvSpPr txBox="1">
            <a:spLocks noGrp="1"/>
          </p:cNvSpPr>
          <p:nvPr>
            <p:ph type="body" idx="1"/>
          </p:nvPr>
        </p:nvSpPr>
        <p:spPr>
          <a:xfrm>
            <a:off x="107050" y="3882425"/>
            <a:ext cx="8909700" cy="1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Slash notation:	 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220.232.144.0/20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Netmask notation: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220.232.144.0</a:t>
            </a:r>
            <a:r>
              <a:rPr lang="en"/>
              <a:t> (netmask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255.255.240.0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68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Aggregating Routes</a:t>
            </a:r>
            <a:endParaRPr/>
          </a:p>
        </p:txBody>
      </p:sp>
      <p:sp>
        <p:nvSpPr>
          <p:cNvPr id="1349" name="Google Shape;1349;p68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Aggregating Routes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350" name="Google Shape;1350;p68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 CS 168, Spring 2026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69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6" name="Google Shape;1356;p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357" name="Google Shape;1357;p6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inter-domain routing, we're looking for routes to other networks.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destination is a network, represented by an IP prefix.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Already better than one entry per host...but we can do even better!</a:t>
            </a:r>
            <a:endParaRPr/>
          </a:p>
        </p:txBody>
      </p:sp>
      <p:sp>
        <p:nvSpPr>
          <p:cNvPr id="1358" name="Google Shape;1358;p69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9" name="Google Shape;1359;p69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0" name="Google Shape;1360;p69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1" name="Google Shape;1361;p69"/>
          <p:cNvCxnSpPr>
            <a:stCxn id="1358" idx="6"/>
            <a:endCxn id="1360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69"/>
          <p:cNvCxnSpPr>
            <a:stCxn id="1360" idx="3"/>
            <a:endCxn id="1359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69"/>
          <p:cNvCxnSpPr>
            <a:stCxn id="1360" idx="2"/>
            <a:endCxn id="1364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69"/>
          <p:cNvCxnSpPr>
            <a:stCxn id="1359" idx="2"/>
            <a:endCxn id="1366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7" name="Google Shape;1367;p69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8" name="Google Shape;1368;p69"/>
          <p:cNvCxnSpPr>
            <a:stCxn id="1367" idx="2"/>
            <a:endCxn id="1366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69"/>
          <p:cNvCxnSpPr>
            <a:stCxn id="1359" idx="3"/>
            <a:endCxn id="1367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69"/>
          <p:cNvCxnSpPr>
            <a:stCxn id="1371" idx="1"/>
            <a:endCxn id="1367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2" name="Google Shape;1372;p69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3" name="Google Shape;1373;p69"/>
          <p:cNvCxnSpPr>
            <a:stCxn id="1372" idx="5"/>
            <a:endCxn id="1371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4" name="Google Shape;1374;p69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130.0.0.0/8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69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146.0.0.0/8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6" name="Google Shape;1376;p69"/>
          <p:cNvCxnSpPr>
            <a:stCxn id="1364" idx="2"/>
            <a:endCxn id="1377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8" name="Google Shape;1378;p69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69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0" name="Google Shape;1380;p69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1" name="Google Shape;1381;p69"/>
          <p:cNvCxnSpPr>
            <a:stCxn id="1377" idx="1"/>
            <a:endCxn id="1378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69"/>
          <p:cNvCxnSpPr>
            <a:stCxn id="1380" idx="3"/>
            <a:endCxn id="1378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69"/>
          <p:cNvCxnSpPr>
            <a:stCxn id="1379" idx="3"/>
            <a:endCxn id="1380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4" name="Google Shape;1384;p69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69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69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7" name="Google Shape;1387;p69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8" name="Google Shape;1388;p69"/>
          <p:cNvCxnSpPr>
            <a:stCxn id="1379" idx="2"/>
            <a:endCxn id="1384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69"/>
          <p:cNvCxnSpPr>
            <a:stCxn id="1380" idx="2"/>
            <a:endCxn id="1385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69"/>
          <p:cNvCxnSpPr>
            <a:stCxn id="1378" idx="2"/>
            <a:endCxn id="1386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1" name="Google Shape;1391;p69"/>
          <p:cNvCxnSpPr>
            <a:stCxn id="1377" idx="2"/>
            <a:endCxn id="1387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2" name="Google Shape;1392;p69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3" name="Google Shape;1393;p69"/>
          <p:cNvCxnSpPr>
            <a:stCxn id="1379" idx="2"/>
            <a:endCxn id="1392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4" name="Google Shape;1394;p69"/>
          <p:cNvCxnSpPr>
            <a:stCxn id="1366" idx="2"/>
            <a:endCxn id="1395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6" name="Google Shape;1396;p69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7" name="Google Shape;1397;p69"/>
          <p:cNvCxnSpPr>
            <a:stCxn id="1395" idx="2"/>
            <a:endCxn id="1396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8" name="Google Shape;1398;p69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9" name="Google Shape;1399;p69"/>
          <p:cNvCxnSpPr>
            <a:stCxn id="1395" idx="3"/>
            <a:endCxn id="1398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0" name="Google Shape;1400;p69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1" name="Google Shape;1401;p69"/>
          <p:cNvCxnSpPr>
            <a:stCxn id="1395" idx="3"/>
            <a:endCxn id="1400" idx="1"/>
          </p:cNvCxnSpPr>
          <p:nvPr/>
        </p:nvCxnSpPr>
        <p:spPr>
          <a:xfrm rot="10800000" flipH="1">
            <a:off x="3326802" y="3819350"/>
            <a:ext cx="5427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2" name="Google Shape;1402;p69"/>
          <p:cNvSpPr/>
          <p:nvPr/>
        </p:nvSpPr>
        <p:spPr>
          <a:xfrm>
            <a:off x="4610335" y="38300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3" name="Google Shape;1403;p69"/>
          <p:cNvCxnSpPr>
            <a:stCxn id="1400" idx="3"/>
            <a:endCxn id="1402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69"/>
          <p:cNvCxnSpPr>
            <a:stCxn id="1398" idx="3"/>
            <a:endCxn id="1400" idx="2"/>
          </p:cNvCxnSpPr>
          <p:nvPr/>
        </p:nvCxnSpPr>
        <p:spPr>
          <a:xfrm rot="10800000" flipH="1">
            <a:off x="3707802" y="3891050"/>
            <a:ext cx="233400" cy="309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5" name="Google Shape;1405;p69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6" name="Google Shape;1406;p69"/>
          <p:cNvCxnSpPr>
            <a:stCxn id="1400" idx="2"/>
            <a:endCxn id="1405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7" name="Google Shape;1407;p69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8" name="Google Shape;1408;p69"/>
          <p:cNvCxnSpPr>
            <a:stCxn id="1400" idx="2"/>
            <a:endCxn id="1407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9" name="Google Shape;1409;p69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69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1" name="Google Shape;1411;p69"/>
          <p:cNvCxnSpPr>
            <a:stCxn id="1402" idx="2"/>
            <a:endCxn id="1409" idx="7"/>
          </p:cNvCxnSpPr>
          <p:nvPr/>
        </p:nvCxnSpPr>
        <p:spPr>
          <a:xfrm flipH="1">
            <a:off x="4503985" y="3973148"/>
            <a:ext cx="177900" cy="215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69"/>
          <p:cNvCxnSpPr>
            <a:endCxn id="1410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69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4" name="Google Shape;1414;p69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5" name="Google Shape;1415;p69"/>
          <p:cNvCxnSpPr>
            <a:stCxn id="1402" idx="2"/>
            <a:endCxn id="1414" idx="1"/>
          </p:cNvCxnSpPr>
          <p:nvPr/>
        </p:nvCxnSpPr>
        <p:spPr>
          <a:xfrm>
            <a:off x="4681885" y="3973148"/>
            <a:ext cx="177900" cy="215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6" name="Google Shape;1416;p69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69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8" name="Google Shape;1418;p69"/>
          <p:cNvCxnSpPr>
            <a:stCxn id="1416" idx="3"/>
            <a:endCxn id="1417" idx="1"/>
          </p:cNvCxnSpPr>
          <p:nvPr/>
        </p:nvCxnSpPr>
        <p:spPr>
          <a:xfrm rot="10800000" flipH="1">
            <a:off x="4829635" y="32157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9" name="Google Shape;1419;p69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0" name="Google Shape;1420;p69"/>
          <p:cNvCxnSpPr>
            <a:stCxn id="1419" idx="3"/>
            <a:endCxn id="1417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69"/>
          <p:cNvCxnSpPr>
            <a:stCxn id="1419" idx="2"/>
            <a:endCxn id="1416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2" name="Google Shape;1422;p69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3" name="Google Shape;1423;p69"/>
          <p:cNvCxnSpPr>
            <a:stCxn id="1422" idx="4"/>
            <a:endCxn id="1419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69"/>
          <p:cNvCxnSpPr>
            <a:stCxn id="1425" idx="3"/>
            <a:endCxn id="1419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6" name="Google Shape;1426;p69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7" name="Google Shape;1427;p69"/>
          <p:cNvCxnSpPr>
            <a:stCxn id="1417" idx="3"/>
            <a:endCxn id="1426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8" name="Google Shape;1428;p69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9" name="Google Shape;1429;p69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0" name="Google Shape;1430;p69"/>
          <p:cNvCxnSpPr>
            <a:stCxn id="1428" idx="4"/>
            <a:endCxn id="1426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69"/>
          <p:cNvCxnSpPr>
            <a:stCxn id="1426" idx="2"/>
            <a:endCxn id="1429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2" name="Google Shape;1432;p69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3" name="Google Shape;1433;p69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4" name="Google Shape;1434;p69"/>
          <p:cNvCxnSpPr>
            <a:stCxn id="1426" idx="3"/>
            <a:endCxn id="1432" idx="1"/>
          </p:cNvCxnSpPr>
          <p:nvPr/>
        </p:nvCxnSpPr>
        <p:spPr>
          <a:xfrm rot="10800000" flipH="1">
            <a:off x="5591635" y="30633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69"/>
          <p:cNvCxnSpPr>
            <a:stCxn id="1426" idx="3"/>
            <a:endCxn id="1433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6" name="Google Shape;1436;p69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7" name="Google Shape;1437;p69"/>
          <p:cNvCxnSpPr>
            <a:stCxn id="1432" idx="3"/>
            <a:endCxn id="1436" idx="2"/>
          </p:cNvCxnSpPr>
          <p:nvPr/>
        </p:nvCxnSpPr>
        <p:spPr>
          <a:xfrm rot="10800000" flipH="1">
            <a:off x="5972635" y="2982098"/>
            <a:ext cx="161700" cy="81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69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9" name="Google Shape;1439;p69"/>
          <p:cNvCxnSpPr>
            <a:stCxn id="1433" idx="3"/>
            <a:endCxn id="1438" idx="2"/>
          </p:cNvCxnSpPr>
          <p:nvPr/>
        </p:nvCxnSpPr>
        <p:spPr>
          <a:xfrm rot="10800000" flipH="1">
            <a:off x="5972635" y="3286898"/>
            <a:ext cx="161700" cy="81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440" name="Google Shape;1440;p69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111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130.0.0.0/8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146.0.0.0/8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41" name="Google Shape;1441;p69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2" name="Google Shape;1442;p69"/>
          <p:cNvCxnSpPr>
            <a:stCxn id="1371" idx="3"/>
            <a:endCxn id="1425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5" name="Google Shape;1425;p69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69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69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4" name="Google Shape;1364;p69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69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69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70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449" name="Google Shape;1449;p7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CIDR, AT&amp;T allocates parts of its ranges to UC Berkeley and Stanford.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aggregate many networks into a single entry!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4.0.0.0/8 represents AT&amp;T, and all its subordinates.</a:t>
            </a:r>
            <a:endParaRPr/>
          </a:p>
        </p:txBody>
      </p:sp>
      <p:sp>
        <p:nvSpPr>
          <p:cNvPr id="1450" name="Google Shape;1450;p70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70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2" name="Google Shape;1452;p70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3" name="Google Shape;1453;p70"/>
          <p:cNvCxnSpPr>
            <a:stCxn id="1450" idx="6"/>
            <a:endCxn id="1452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70"/>
          <p:cNvCxnSpPr>
            <a:stCxn id="1452" idx="3"/>
            <a:endCxn id="1451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70"/>
          <p:cNvCxnSpPr>
            <a:stCxn id="1452" idx="2"/>
            <a:endCxn id="1456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70"/>
          <p:cNvCxnSpPr>
            <a:stCxn id="1451" idx="2"/>
            <a:endCxn id="1458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9" name="Google Shape;1459;p70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0" name="Google Shape;1460;p70"/>
          <p:cNvCxnSpPr>
            <a:stCxn id="1459" idx="2"/>
            <a:endCxn id="1458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1" name="Google Shape;1461;p70"/>
          <p:cNvCxnSpPr>
            <a:stCxn id="1451" idx="3"/>
            <a:endCxn id="1459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2" name="Google Shape;1462;p70"/>
          <p:cNvCxnSpPr>
            <a:stCxn id="1463" idx="1"/>
            <a:endCxn id="1459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70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5" name="Google Shape;1465;p70"/>
          <p:cNvCxnSpPr>
            <a:stCxn id="1464" idx="5"/>
            <a:endCxn id="1463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70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4.12.0.0/16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7" name="Google Shape;1467;p70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4.29.0.0/16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8" name="Google Shape;1468;p70"/>
          <p:cNvCxnSpPr>
            <a:stCxn id="1456" idx="2"/>
            <a:endCxn id="1469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0" name="Google Shape;1470;p70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1" name="Google Shape;1471;p70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2" name="Google Shape;1472;p70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3" name="Google Shape;1473;p70"/>
          <p:cNvCxnSpPr>
            <a:stCxn id="1469" idx="1"/>
            <a:endCxn id="1470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70"/>
          <p:cNvCxnSpPr>
            <a:stCxn id="1472" idx="3"/>
            <a:endCxn id="1470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70"/>
          <p:cNvCxnSpPr>
            <a:stCxn id="1471" idx="3"/>
            <a:endCxn id="1472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70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70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70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70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0" name="Google Shape;1480;p70"/>
          <p:cNvCxnSpPr>
            <a:stCxn id="1471" idx="2"/>
            <a:endCxn id="1476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1" name="Google Shape;1481;p70"/>
          <p:cNvCxnSpPr>
            <a:stCxn id="1472" idx="2"/>
            <a:endCxn id="1477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70"/>
          <p:cNvCxnSpPr>
            <a:stCxn id="1470" idx="2"/>
            <a:endCxn id="1478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3" name="Google Shape;1483;p70"/>
          <p:cNvCxnSpPr>
            <a:stCxn id="1469" idx="2"/>
            <a:endCxn id="1479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70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5" name="Google Shape;1485;p70"/>
          <p:cNvCxnSpPr>
            <a:stCxn id="1471" idx="2"/>
            <a:endCxn id="1484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70"/>
          <p:cNvCxnSpPr>
            <a:stCxn id="1458" idx="2"/>
            <a:endCxn id="1487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8" name="Google Shape;1488;p70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9" name="Google Shape;1489;p70"/>
          <p:cNvCxnSpPr>
            <a:stCxn id="1487" idx="2"/>
            <a:endCxn id="1488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0" name="Google Shape;1490;p70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1" name="Google Shape;1491;p70"/>
          <p:cNvCxnSpPr>
            <a:stCxn id="1487" idx="3"/>
            <a:endCxn id="1490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70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3" name="Google Shape;1493;p70"/>
          <p:cNvCxnSpPr>
            <a:stCxn id="1487" idx="3"/>
            <a:endCxn id="1492" idx="1"/>
          </p:cNvCxnSpPr>
          <p:nvPr/>
        </p:nvCxnSpPr>
        <p:spPr>
          <a:xfrm rot="10800000" flipH="1">
            <a:off x="3326802" y="3819350"/>
            <a:ext cx="5427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70"/>
          <p:cNvSpPr/>
          <p:nvPr/>
        </p:nvSpPr>
        <p:spPr>
          <a:xfrm>
            <a:off x="4610335" y="38300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5" name="Google Shape;1495;p70"/>
          <p:cNvCxnSpPr>
            <a:stCxn id="1492" idx="3"/>
            <a:endCxn id="1494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70"/>
          <p:cNvCxnSpPr>
            <a:stCxn id="1490" idx="3"/>
            <a:endCxn id="1492" idx="2"/>
          </p:cNvCxnSpPr>
          <p:nvPr/>
        </p:nvCxnSpPr>
        <p:spPr>
          <a:xfrm rot="10800000" flipH="1">
            <a:off x="3707802" y="3891050"/>
            <a:ext cx="233400" cy="309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70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8" name="Google Shape;1498;p70"/>
          <p:cNvCxnSpPr>
            <a:stCxn id="1492" idx="2"/>
            <a:endCxn id="1497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70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0" name="Google Shape;1500;p70"/>
          <p:cNvCxnSpPr>
            <a:stCxn id="1492" idx="2"/>
            <a:endCxn id="1499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1" name="Google Shape;1501;p70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2" name="Google Shape;1502;p70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3" name="Google Shape;1503;p70"/>
          <p:cNvCxnSpPr>
            <a:stCxn id="1494" idx="2"/>
            <a:endCxn id="1501" idx="7"/>
          </p:cNvCxnSpPr>
          <p:nvPr/>
        </p:nvCxnSpPr>
        <p:spPr>
          <a:xfrm flipH="1">
            <a:off x="4503985" y="3973148"/>
            <a:ext cx="177900" cy="215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70"/>
          <p:cNvCxnSpPr>
            <a:endCxn id="1502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70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6" name="Google Shape;1506;p70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7" name="Google Shape;1507;p70"/>
          <p:cNvCxnSpPr>
            <a:stCxn id="1494" idx="2"/>
            <a:endCxn id="1506" idx="1"/>
          </p:cNvCxnSpPr>
          <p:nvPr/>
        </p:nvCxnSpPr>
        <p:spPr>
          <a:xfrm>
            <a:off x="4681885" y="3973148"/>
            <a:ext cx="177900" cy="215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70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9" name="Google Shape;1509;p70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0" name="Google Shape;1510;p70"/>
          <p:cNvCxnSpPr>
            <a:stCxn id="1508" idx="3"/>
            <a:endCxn id="1509" idx="1"/>
          </p:cNvCxnSpPr>
          <p:nvPr/>
        </p:nvCxnSpPr>
        <p:spPr>
          <a:xfrm rot="10800000" flipH="1">
            <a:off x="4829635" y="32157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1" name="Google Shape;1511;p70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2" name="Google Shape;1512;p70"/>
          <p:cNvCxnSpPr>
            <a:stCxn id="1511" idx="3"/>
            <a:endCxn id="1509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3" name="Google Shape;1513;p70"/>
          <p:cNvCxnSpPr>
            <a:stCxn id="1511" idx="2"/>
            <a:endCxn id="1508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4" name="Google Shape;1514;p70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5" name="Google Shape;1515;p70"/>
          <p:cNvCxnSpPr>
            <a:stCxn id="1514" idx="4"/>
            <a:endCxn id="1511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6" name="Google Shape;1516;p70"/>
          <p:cNvCxnSpPr>
            <a:stCxn id="1517" idx="3"/>
            <a:endCxn id="1511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8" name="Google Shape;1518;p70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9" name="Google Shape;1519;p70"/>
          <p:cNvCxnSpPr>
            <a:stCxn id="1509" idx="3"/>
            <a:endCxn id="1518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70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1" name="Google Shape;1521;p70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2" name="Google Shape;1522;p70"/>
          <p:cNvCxnSpPr>
            <a:stCxn id="1520" idx="4"/>
            <a:endCxn id="1518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70"/>
          <p:cNvCxnSpPr>
            <a:stCxn id="1518" idx="2"/>
            <a:endCxn id="1521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70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5" name="Google Shape;1525;p70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6" name="Google Shape;1526;p70"/>
          <p:cNvCxnSpPr>
            <a:stCxn id="1518" idx="3"/>
            <a:endCxn id="1524" idx="1"/>
          </p:cNvCxnSpPr>
          <p:nvPr/>
        </p:nvCxnSpPr>
        <p:spPr>
          <a:xfrm rot="10800000" flipH="1">
            <a:off x="5591635" y="30633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7" name="Google Shape;1527;p70"/>
          <p:cNvCxnSpPr>
            <a:stCxn id="1518" idx="3"/>
            <a:endCxn id="1525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8" name="Google Shape;1528;p70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9" name="Google Shape;1529;p70"/>
          <p:cNvCxnSpPr>
            <a:stCxn id="1524" idx="3"/>
            <a:endCxn id="1528" idx="2"/>
          </p:cNvCxnSpPr>
          <p:nvPr/>
        </p:nvCxnSpPr>
        <p:spPr>
          <a:xfrm rot="10800000" flipH="1">
            <a:off x="5972635" y="2982098"/>
            <a:ext cx="161700" cy="81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0" name="Google Shape;1530;p70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1" name="Google Shape;1531;p70"/>
          <p:cNvCxnSpPr>
            <a:stCxn id="1525" idx="3"/>
            <a:endCxn id="1530" idx="2"/>
          </p:cNvCxnSpPr>
          <p:nvPr/>
        </p:nvCxnSpPr>
        <p:spPr>
          <a:xfrm rot="10800000" flipH="1">
            <a:off x="5972635" y="3286898"/>
            <a:ext cx="161700" cy="81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532" name="Google Shape;1532;p70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111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4.12.0.0/16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4.29.0.0/16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33" name="Google Shape;1533;p70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4" name="Google Shape;1534;p70"/>
          <p:cNvCxnSpPr>
            <a:stCxn id="1463" idx="3"/>
            <a:endCxn id="1517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7" name="Google Shape;1517;p70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3" name="Google Shape;1463;p70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70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6" name="Google Shape;1456;p70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Google Shape;1469;p70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7" name="Google Shape;1487;p70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71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0" name="Google Shape;1540;p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541" name="Google Shape;1541;p71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Now, Stanford wants to connect to multiple networks. This is called </a:t>
            </a:r>
            <a:r>
              <a:rPr lang="en" b="1"/>
              <a:t>multi-homing</a:t>
            </a:r>
            <a:r>
              <a:rPr lang="en"/>
              <a:t>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an entry for both AT&amp;T and Stanford (one of its subordinates).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Multi-homing limits aggregation!</a:t>
            </a:r>
            <a:endParaRPr/>
          </a:p>
        </p:txBody>
      </p:sp>
      <p:sp>
        <p:nvSpPr>
          <p:cNvPr id="1542" name="Google Shape;1542;p71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71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4" name="Google Shape;1544;p71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5" name="Google Shape;1545;p71"/>
          <p:cNvCxnSpPr>
            <a:stCxn id="1542" idx="6"/>
            <a:endCxn id="1544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71"/>
          <p:cNvCxnSpPr>
            <a:stCxn id="1544" idx="3"/>
            <a:endCxn id="1543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7" name="Google Shape;1547;p71"/>
          <p:cNvCxnSpPr>
            <a:stCxn id="1544" idx="2"/>
            <a:endCxn id="1548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71"/>
          <p:cNvCxnSpPr>
            <a:stCxn id="1543" idx="2"/>
            <a:endCxn id="1550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1" name="Google Shape;1551;p71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2" name="Google Shape;1552;p71"/>
          <p:cNvCxnSpPr>
            <a:stCxn id="1551" idx="2"/>
            <a:endCxn id="1550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71"/>
          <p:cNvCxnSpPr>
            <a:stCxn id="1543" idx="3"/>
            <a:endCxn id="1551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4" name="Google Shape;1554;p71"/>
          <p:cNvCxnSpPr>
            <a:stCxn id="1555" idx="1"/>
            <a:endCxn id="1551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6" name="Google Shape;1556;p71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7" name="Google Shape;1557;p71"/>
          <p:cNvCxnSpPr>
            <a:stCxn id="1556" idx="5"/>
            <a:endCxn id="1555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8" name="Google Shape;1558;p71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4.12.0.0/16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9" name="Google Shape;1559;p71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4.29.0.0/16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0" name="Google Shape;1560;p71"/>
          <p:cNvCxnSpPr>
            <a:stCxn id="1548" idx="2"/>
            <a:endCxn id="1561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2" name="Google Shape;1562;p71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71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71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5" name="Google Shape;1565;p71"/>
          <p:cNvCxnSpPr>
            <a:stCxn id="1561" idx="1"/>
            <a:endCxn id="1562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6" name="Google Shape;1566;p71"/>
          <p:cNvCxnSpPr>
            <a:stCxn id="1564" idx="3"/>
            <a:endCxn id="1562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71"/>
          <p:cNvCxnSpPr>
            <a:stCxn id="1563" idx="3"/>
            <a:endCxn id="1564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71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71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71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1" name="Google Shape;1571;p71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2" name="Google Shape;1572;p71"/>
          <p:cNvCxnSpPr>
            <a:stCxn id="1563" idx="2"/>
            <a:endCxn id="1568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71"/>
          <p:cNvCxnSpPr>
            <a:stCxn id="1564" idx="2"/>
            <a:endCxn id="1569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71"/>
          <p:cNvCxnSpPr>
            <a:stCxn id="1562" idx="2"/>
            <a:endCxn id="1570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5" name="Google Shape;1575;p71"/>
          <p:cNvCxnSpPr>
            <a:stCxn id="1561" idx="2"/>
            <a:endCxn id="1571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6" name="Google Shape;1576;p71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7" name="Google Shape;1577;p71"/>
          <p:cNvCxnSpPr>
            <a:stCxn id="1563" idx="2"/>
            <a:endCxn id="1576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8" name="Google Shape;1578;p71"/>
          <p:cNvCxnSpPr>
            <a:stCxn id="1550" idx="2"/>
            <a:endCxn id="1579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0" name="Google Shape;1580;p71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1" name="Google Shape;1581;p71"/>
          <p:cNvCxnSpPr>
            <a:stCxn id="1579" idx="2"/>
            <a:endCxn id="1580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71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3" name="Google Shape;1583;p71"/>
          <p:cNvCxnSpPr>
            <a:stCxn id="1579" idx="3"/>
            <a:endCxn id="1582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71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5" name="Google Shape;1585;p71"/>
          <p:cNvCxnSpPr>
            <a:stCxn id="1579" idx="3"/>
            <a:endCxn id="1584" idx="1"/>
          </p:cNvCxnSpPr>
          <p:nvPr/>
        </p:nvCxnSpPr>
        <p:spPr>
          <a:xfrm rot="10800000" flipH="1">
            <a:off x="3326802" y="3819350"/>
            <a:ext cx="5427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71"/>
          <p:cNvCxnSpPr>
            <a:stCxn id="1584" idx="3"/>
            <a:endCxn id="1587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71"/>
          <p:cNvCxnSpPr>
            <a:stCxn id="1582" idx="3"/>
            <a:endCxn id="1584" idx="2"/>
          </p:cNvCxnSpPr>
          <p:nvPr/>
        </p:nvCxnSpPr>
        <p:spPr>
          <a:xfrm rot="10800000" flipH="1">
            <a:off x="3707802" y="3891050"/>
            <a:ext cx="233400" cy="309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9" name="Google Shape;1589;p71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0" name="Google Shape;1590;p71"/>
          <p:cNvCxnSpPr>
            <a:stCxn id="1584" idx="2"/>
            <a:endCxn id="1589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1" name="Google Shape;1591;p71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2" name="Google Shape;1592;p71"/>
          <p:cNvCxnSpPr>
            <a:stCxn id="1584" idx="2"/>
            <a:endCxn id="1591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3" name="Google Shape;1593;p71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4" name="Google Shape;1594;p71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5" name="Google Shape;1595;p71"/>
          <p:cNvCxnSpPr>
            <a:stCxn id="1587" idx="2"/>
            <a:endCxn id="1593" idx="7"/>
          </p:cNvCxnSpPr>
          <p:nvPr/>
        </p:nvCxnSpPr>
        <p:spPr>
          <a:xfrm flipH="1">
            <a:off x="4503868" y="3973057"/>
            <a:ext cx="177900" cy="215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6" name="Google Shape;1596;p71"/>
          <p:cNvCxnSpPr>
            <a:endCxn id="1594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7" name="Google Shape;1597;p71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71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9" name="Google Shape;1599;p71"/>
          <p:cNvCxnSpPr>
            <a:stCxn id="1587" idx="2"/>
            <a:endCxn id="1598" idx="1"/>
          </p:cNvCxnSpPr>
          <p:nvPr/>
        </p:nvCxnSpPr>
        <p:spPr>
          <a:xfrm>
            <a:off x="4681982" y="3973057"/>
            <a:ext cx="177900" cy="215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71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71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2" name="Google Shape;1602;p71"/>
          <p:cNvCxnSpPr>
            <a:stCxn id="1600" idx="3"/>
            <a:endCxn id="1601" idx="1"/>
          </p:cNvCxnSpPr>
          <p:nvPr/>
        </p:nvCxnSpPr>
        <p:spPr>
          <a:xfrm rot="10800000" flipH="1">
            <a:off x="4829635" y="32157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3" name="Google Shape;1603;p71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4" name="Google Shape;1604;p71"/>
          <p:cNvCxnSpPr>
            <a:stCxn id="1603" idx="3"/>
            <a:endCxn id="1601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5" name="Google Shape;1605;p71"/>
          <p:cNvCxnSpPr>
            <a:stCxn id="1603" idx="2"/>
            <a:endCxn id="1600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71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7" name="Google Shape;1607;p71"/>
          <p:cNvCxnSpPr>
            <a:stCxn id="1606" idx="4"/>
            <a:endCxn id="1603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71"/>
          <p:cNvCxnSpPr>
            <a:stCxn id="1609" idx="3"/>
            <a:endCxn id="1603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71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1" name="Google Shape;1611;p71"/>
          <p:cNvCxnSpPr>
            <a:stCxn id="1601" idx="3"/>
            <a:endCxn id="1610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2" name="Google Shape;1612;p71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3" name="Google Shape;1613;p71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4" name="Google Shape;1614;p71"/>
          <p:cNvCxnSpPr>
            <a:stCxn id="1612" idx="4"/>
            <a:endCxn id="1610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5" name="Google Shape;1615;p71"/>
          <p:cNvCxnSpPr>
            <a:stCxn id="1610" idx="2"/>
            <a:endCxn id="1613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6" name="Google Shape;1616;p71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7" name="Google Shape;1617;p71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8" name="Google Shape;1618;p71"/>
          <p:cNvCxnSpPr>
            <a:stCxn id="1610" idx="3"/>
            <a:endCxn id="1616" idx="1"/>
          </p:cNvCxnSpPr>
          <p:nvPr/>
        </p:nvCxnSpPr>
        <p:spPr>
          <a:xfrm rot="10800000" flipH="1">
            <a:off x="5591635" y="30633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71"/>
          <p:cNvCxnSpPr>
            <a:stCxn id="1610" idx="3"/>
            <a:endCxn id="1617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0" name="Google Shape;1620;p71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1" name="Google Shape;1621;p71"/>
          <p:cNvCxnSpPr>
            <a:stCxn id="1616" idx="3"/>
            <a:endCxn id="1620" idx="2"/>
          </p:cNvCxnSpPr>
          <p:nvPr/>
        </p:nvCxnSpPr>
        <p:spPr>
          <a:xfrm rot="10800000" flipH="1">
            <a:off x="5972635" y="2982098"/>
            <a:ext cx="161700" cy="81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2" name="Google Shape;1622;p71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3" name="Google Shape;1623;p71"/>
          <p:cNvCxnSpPr>
            <a:stCxn id="1617" idx="3"/>
            <a:endCxn id="1622" idx="2"/>
          </p:cNvCxnSpPr>
          <p:nvPr/>
        </p:nvCxnSpPr>
        <p:spPr>
          <a:xfrm rot="10800000" flipH="1">
            <a:off x="5972635" y="3286898"/>
            <a:ext cx="161700" cy="81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624" name="Google Shape;1624;p71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111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4.12.0.0/16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4.29.0.0/16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25" name="Google Shape;1625;p71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6" name="Google Shape;1626;p71"/>
          <p:cNvCxnSpPr>
            <a:stCxn id="1555" idx="3"/>
            <a:endCxn id="1609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9" name="Google Shape;1609;p71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5" name="Google Shape;1555;p71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0" name="Google Shape;1550;p71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8" name="Google Shape;1548;p71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1" name="Google Shape;1561;p71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9" name="Google Shape;1579;p71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7" name="Google Shape;1627;p71"/>
          <p:cNvCxnSpPr>
            <a:stCxn id="1609" idx="2"/>
            <a:endCxn id="1587" idx="0"/>
          </p:cNvCxnSpPr>
          <p:nvPr/>
        </p:nvCxnSpPr>
        <p:spPr>
          <a:xfrm>
            <a:off x="4385476" y="3115300"/>
            <a:ext cx="296400" cy="714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71"/>
          <p:cNvSpPr/>
          <p:nvPr/>
        </p:nvSpPr>
        <p:spPr>
          <a:xfrm>
            <a:off x="4539376" y="37591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72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4" name="Google Shape;1634;p7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635" name="Google Shape;1635;p72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7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Ranges in the table might overlap.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Longest prefix matching</a:t>
            </a:r>
            <a:r>
              <a:rPr lang="en"/>
              <a:t>: If a destination matches many ranges, pick the most specific range.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4.29.1.2 matches both 4.0.0.0/8 and 4.29.0.0/16 (more specific).</a:t>
            </a:r>
            <a:endParaRPr/>
          </a:p>
        </p:txBody>
      </p:sp>
      <p:sp>
        <p:nvSpPr>
          <p:cNvPr id="1636" name="Google Shape;1636;p72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72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8" name="Google Shape;1638;p72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9" name="Google Shape;1639;p72"/>
          <p:cNvCxnSpPr>
            <a:stCxn id="1636" idx="6"/>
            <a:endCxn id="1638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0" name="Google Shape;1640;p72"/>
          <p:cNvCxnSpPr>
            <a:stCxn id="1638" idx="3"/>
            <a:endCxn id="1637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1" name="Google Shape;1641;p72"/>
          <p:cNvCxnSpPr>
            <a:stCxn id="1638" idx="2"/>
            <a:endCxn id="1642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72"/>
          <p:cNvCxnSpPr>
            <a:stCxn id="1637" idx="2"/>
            <a:endCxn id="1644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5" name="Google Shape;1645;p72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6" name="Google Shape;1646;p72"/>
          <p:cNvCxnSpPr>
            <a:stCxn id="1645" idx="2"/>
            <a:endCxn id="1644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7" name="Google Shape;1647;p72"/>
          <p:cNvCxnSpPr>
            <a:stCxn id="1637" idx="3"/>
            <a:endCxn id="1645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8" name="Google Shape;1648;p72"/>
          <p:cNvCxnSpPr>
            <a:stCxn id="1649" idx="1"/>
            <a:endCxn id="1645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72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1" name="Google Shape;1651;p72"/>
          <p:cNvCxnSpPr>
            <a:stCxn id="1650" idx="5"/>
            <a:endCxn id="1649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72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4.12.0.0/16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72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4.29.0.0/16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4" name="Google Shape;1654;p72"/>
          <p:cNvCxnSpPr>
            <a:stCxn id="1642" idx="2"/>
            <a:endCxn id="1655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6" name="Google Shape;1656;p72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7" name="Google Shape;1657;p72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8" name="Google Shape;1658;p72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9" name="Google Shape;1659;p72"/>
          <p:cNvCxnSpPr>
            <a:stCxn id="1655" idx="1"/>
            <a:endCxn id="1656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0" name="Google Shape;1660;p72"/>
          <p:cNvCxnSpPr>
            <a:stCxn id="1658" idx="3"/>
            <a:endCxn id="1656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1" name="Google Shape;1661;p72"/>
          <p:cNvCxnSpPr>
            <a:stCxn id="1657" idx="3"/>
            <a:endCxn id="1658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2" name="Google Shape;1662;p72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3" name="Google Shape;1663;p72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4" name="Google Shape;1664;p72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72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6" name="Google Shape;1666;p72"/>
          <p:cNvCxnSpPr>
            <a:stCxn id="1657" idx="2"/>
            <a:endCxn id="1662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7" name="Google Shape;1667;p72"/>
          <p:cNvCxnSpPr>
            <a:stCxn id="1658" idx="2"/>
            <a:endCxn id="1663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668;p72"/>
          <p:cNvCxnSpPr>
            <a:stCxn id="1656" idx="2"/>
            <a:endCxn id="1664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9" name="Google Shape;1669;p72"/>
          <p:cNvCxnSpPr>
            <a:stCxn id="1655" idx="2"/>
            <a:endCxn id="1665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72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1" name="Google Shape;1671;p72"/>
          <p:cNvCxnSpPr>
            <a:stCxn id="1657" idx="2"/>
            <a:endCxn id="1670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2" name="Google Shape;1672;p72"/>
          <p:cNvCxnSpPr>
            <a:stCxn id="1644" idx="2"/>
            <a:endCxn id="1673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4" name="Google Shape;1674;p72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5" name="Google Shape;1675;p72"/>
          <p:cNvCxnSpPr>
            <a:stCxn id="1673" idx="2"/>
            <a:endCxn id="1674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72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7" name="Google Shape;1677;p72"/>
          <p:cNvCxnSpPr>
            <a:stCxn id="1673" idx="3"/>
            <a:endCxn id="1676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8" name="Google Shape;1678;p72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9" name="Google Shape;1679;p72"/>
          <p:cNvCxnSpPr>
            <a:stCxn id="1673" idx="3"/>
            <a:endCxn id="1678" idx="1"/>
          </p:cNvCxnSpPr>
          <p:nvPr/>
        </p:nvCxnSpPr>
        <p:spPr>
          <a:xfrm rot="10800000" flipH="1">
            <a:off x="3326802" y="3819350"/>
            <a:ext cx="5427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0" name="Google Shape;1680;p72"/>
          <p:cNvCxnSpPr>
            <a:stCxn id="1678" idx="3"/>
            <a:endCxn id="1681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2" name="Google Shape;1682;p72"/>
          <p:cNvCxnSpPr>
            <a:stCxn id="1676" idx="3"/>
            <a:endCxn id="1678" idx="2"/>
          </p:cNvCxnSpPr>
          <p:nvPr/>
        </p:nvCxnSpPr>
        <p:spPr>
          <a:xfrm rot="10800000" flipH="1">
            <a:off x="3707802" y="3891050"/>
            <a:ext cx="233400" cy="309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3" name="Google Shape;1683;p72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4" name="Google Shape;1684;p72"/>
          <p:cNvCxnSpPr>
            <a:stCxn id="1678" idx="2"/>
            <a:endCxn id="1683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5" name="Google Shape;1685;p72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6" name="Google Shape;1686;p72"/>
          <p:cNvCxnSpPr>
            <a:stCxn id="1678" idx="2"/>
            <a:endCxn id="1685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7" name="Google Shape;1687;p72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72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9" name="Google Shape;1689;p72"/>
          <p:cNvCxnSpPr>
            <a:stCxn id="1681" idx="2"/>
            <a:endCxn id="1687" idx="7"/>
          </p:cNvCxnSpPr>
          <p:nvPr/>
        </p:nvCxnSpPr>
        <p:spPr>
          <a:xfrm flipH="1">
            <a:off x="4503868" y="3973057"/>
            <a:ext cx="177900" cy="215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0" name="Google Shape;1690;p72"/>
          <p:cNvCxnSpPr>
            <a:endCxn id="1688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1" name="Google Shape;1691;p72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2" name="Google Shape;1692;p72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3" name="Google Shape;1693;p72"/>
          <p:cNvCxnSpPr>
            <a:stCxn id="1681" idx="2"/>
            <a:endCxn id="1692" idx="1"/>
          </p:cNvCxnSpPr>
          <p:nvPr/>
        </p:nvCxnSpPr>
        <p:spPr>
          <a:xfrm>
            <a:off x="4681982" y="3973057"/>
            <a:ext cx="177900" cy="215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4" name="Google Shape;1694;p72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5" name="Google Shape;1695;p72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6" name="Google Shape;1696;p72"/>
          <p:cNvCxnSpPr>
            <a:stCxn id="1694" idx="3"/>
            <a:endCxn id="1695" idx="1"/>
          </p:cNvCxnSpPr>
          <p:nvPr/>
        </p:nvCxnSpPr>
        <p:spPr>
          <a:xfrm rot="10800000" flipH="1">
            <a:off x="4829635" y="32157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7" name="Google Shape;1697;p72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8" name="Google Shape;1698;p72"/>
          <p:cNvCxnSpPr>
            <a:stCxn id="1697" idx="3"/>
            <a:endCxn id="1695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72"/>
          <p:cNvCxnSpPr>
            <a:stCxn id="1697" idx="2"/>
            <a:endCxn id="1694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72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1" name="Google Shape;1701;p72"/>
          <p:cNvCxnSpPr>
            <a:stCxn id="1700" idx="4"/>
            <a:endCxn id="1697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2" name="Google Shape;1702;p72"/>
          <p:cNvCxnSpPr>
            <a:stCxn id="1703" idx="3"/>
            <a:endCxn id="1697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4" name="Google Shape;1704;p72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5" name="Google Shape;1705;p72"/>
          <p:cNvCxnSpPr>
            <a:stCxn id="1695" idx="3"/>
            <a:endCxn id="1704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6" name="Google Shape;1706;p72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7" name="Google Shape;1707;p72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8" name="Google Shape;1708;p72"/>
          <p:cNvCxnSpPr>
            <a:stCxn id="1706" idx="4"/>
            <a:endCxn id="1704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9" name="Google Shape;1709;p72"/>
          <p:cNvCxnSpPr>
            <a:stCxn id="1704" idx="2"/>
            <a:endCxn id="1707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0" name="Google Shape;1710;p72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1" name="Google Shape;1711;p72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2" name="Google Shape;1712;p72"/>
          <p:cNvCxnSpPr>
            <a:stCxn id="1704" idx="3"/>
            <a:endCxn id="1710" idx="1"/>
          </p:cNvCxnSpPr>
          <p:nvPr/>
        </p:nvCxnSpPr>
        <p:spPr>
          <a:xfrm rot="10800000" flipH="1">
            <a:off x="5591635" y="30633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3" name="Google Shape;1713;p72"/>
          <p:cNvCxnSpPr>
            <a:stCxn id="1704" idx="3"/>
            <a:endCxn id="1711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4" name="Google Shape;1714;p72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5" name="Google Shape;1715;p72"/>
          <p:cNvCxnSpPr>
            <a:stCxn id="1710" idx="3"/>
            <a:endCxn id="1714" idx="2"/>
          </p:cNvCxnSpPr>
          <p:nvPr/>
        </p:nvCxnSpPr>
        <p:spPr>
          <a:xfrm rot="10800000" flipH="1">
            <a:off x="5972635" y="2982098"/>
            <a:ext cx="161700" cy="81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6" name="Google Shape;1716;p72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7" name="Google Shape;1717;p72"/>
          <p:cNvCxnSpPr>
            <a:stCxn id="1711" idx="3"/>
            <a:endCxn id="1716" idx="2"/>
          </p:cNvCxnSpPr>
          <p:nvPr/>
        </p:nvCxnSpPr>
        <p:spPr>
          <a:xfrm rot="10800000" flipH="1">
            <a:off x="5972635" y="3286898"/>
            <a:ext cx="161700" cy="81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718" name="Google Shape;1718;p72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{27E6BCBA-AEE7-4C30-AAAD-D4F55D72C083}</a:tableStyleId>
              </a:tblPr>
              <a:tblGrid>
                <a:gridCol w="111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4.12.0.0/16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4.29.0.0/16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8275" marB="182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19" name="Google Shape;1719;p72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0" name="Google Shape;1720;p72"/>
          <p:cNvCxnSpPr>
            <a:stCxn id="1649" idx="3"/>
            <a:endCxn id="1703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3" name="Google Shape;1703;p72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9" name="Google Shape;1649;p72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4" name="Google Shape;1644;p72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2" name="Google Shape;1642;p72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5" name="Google Shape;1655;p72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72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1" name="Google Shape;1721;p72"/>
          <p:cNvCxnSpPr>
            <a:stCxn id="1703" idx="2"/>
            <a:endCxn id="1681" idx="0"/>
          </p:cNvCxnSpPr>
          <p:nvPr/>
        </p:nvCxnSpPr>
        <p:spPr>
          <a:xfrm>
            <a:off x="4385476" y="3115300"/>
            <a:ext cx="296400" cy="714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72"/>
          <p:cNvSpPr/>
          <p:nvPr/>
        </p:nvSpPr>
        <p:spPr>
          <a:xfrm>
            <a:off x="4539376" y="3759100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73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Changes</a:t>
            </a:r>
            <a:endParaRPr/>
          </a:p>
        </p:txBody>
      </p:sp>
      <p:sp>
        <p:nvSpPr>
          <p:cNvPr id="1728" name="Google Shape;1728;p73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IPv6 Changes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9" name="Google Shape;1729;p73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 CS 168, Spring 2026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Link-State Protocols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Computing Paths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IP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Paths</a:t>
            </a:r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 CS 168, Spring 2026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Out of IPv4 Addresses</a:t>
            </a:r>
            <a:endParaRPr/>
          </a:p>
        </p:txBody>
      </p:sp>
      <p:sp>
        <p:nvSpPr>
          <p:cNvPr id="1735" name="Google Shape;1735;p74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IPv4 addresses are 32 bits long. 2</a:t>
            </a:r>
            <a:r>
              <a:rPr lang="en" baseline="30000"/>
              <a:t>32</a:t>
            </a:r>
            <a:r>
              <a:rPr lang="en"/>
              <a:t> ≈ 4 billion addresses. Is that enough?</a:t>
            </a:r>
            <a:endParaRPr/>
          </a:p>
        </p:txBody>
      </p:sp>
      <p:pic>
        <p:nvPicPr>
          <p:cNvPr id="1736" name="Google Shape;173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88" y="1017725"/>
            <a:ext cx="537324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74"/>
          <p:cNvSpPr/>
          <p:nvPr/>
        </p:nvSpPr>
        <p:spPr>
          <a:xfrm>
            <a:off x="3211538" y="3640650"/>
            <a:ext cx="360900" cy="36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8" name="Google Shape;1738;p74"/>
          <p:cNvCxnSpPr>
            <a:stCxn id="1737" idx="7"/>
            <a:endCxn id="1739" idx="1"/>
          </p:cNvCxnSpPr>
          <p:nvPr/>
        </p:nvCxnSpPr>
        <p:spPr>
          <a:xfrm rot="10800000" flipH="1">
            <a:off x="3519585" y="2276303"/>
            <a:ext cx="2726400" cy="141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9" name="Google Shape;1739;p74"/>
          <p:cNvSpPr txBox="1"/>
          <p:nvPr/>
        </p:nvSpPr>
        <p:spPr>
          <a:xfrm>
            <a:off x="6246013" y="1925250"/>
            <a:ext cx="2287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2017: Every regional registry had fewer than 2</a:t>
            </a:r>
            <a:r>
              <a:rPr lang="en" baseline="30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24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≈ 16m addresses left.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0" name="Google Shape;1740;p74"/>
          <p:cNvSpPr/>
          <p:nvPr/>
        </p:nvSpPr>
        <p:spPr>
          <a:xfrm>
            <a:off x="5112413" y="4174050"/>
            <a:ext cx="360900" cy="36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1" name="Google Shape;1741;p74"/>
          <p:cNvSpPr txBox="1"/>
          <p:nvPr/>
        </p:nvSpPr>
        <p:spPr>
          <a:xfrm>
            <a:off x="6246013" y="3622600"/>
            <a:ext cx="22872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2021: We're running out!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2" name="Google Shape;1742;p74"/>
          <p:cNvCxnSpPr>
            <a:stCxn id="1740" idx="7"/>
            <a:endCxn id="1741" idx="1"/>
          </p:cNvCxnSpPr>
          <p:nvPr/>
        </p:nvCxnSpPr>
        <p:spPr>
          <a:xfrm rot="10800000" flipH="1">
            <a:off x="5420460" y="3758003"/>
            <a:ext cx="825600" cy="468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7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Running Out of IPv4 Addresses</a:t>
            </a:r>
            <a:endParaRPr/>
          </a:p>
        </p:txBody>
      </p:sp>
      <p:sp>
        <p:nvSpPr>
          <p:cNvPr id="1748" name="Google Shape;1748;p75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ceremony where the last range of IPv4 addresses was allocated. (February 2011)</a:t>
            </a:r>
            <a:endParaRPr/>
          </a:p>
        </p:txBody>
      </p:sp>
      <p:pic>
        <p:nvPicPr>
          <p:cNvPr id="1749" name="Google Shape;17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300" y="1135950"/>
            <a:ext cx="4567598" cy="34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75"/>
          <p:cNvPicPr preferRelativeResize="0"/>
          <p:nvPr/>
        </p:nvPicPr>
        <p:blipFill rotWithShape="1">
          <a:blip r:embed="rId4">
            <a:alphaModFix/>
          </a:blip>
          <a:srcRect l="17981" t="17745" r="20206" b="11327"/>
          <a:stretch/>
        </p:blipFill>
        <p:spPr>
          <a:xfrm>
            <a:off x="5142476" y="1397125"/>
            <a:ext cx="3037024" cy="352097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1" name="Google Shape;1751;p75"/>
          <p:cNvSpPr/>
          <p:nvPr/>
        </p:nvSpPr>
        <p:spPr>
          <a:xfrm>
            <a:off x="3032550" y="2161625"/>
            <a:ext cx="1262700" cy="137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2" name="Google Shape;1752;p75"/>
          <p:cNvCxnSpPr/>
          <p:nvPr/>
        </p:nvCxnSpPr>
        <p:spPr>
          <a:xfrm rot="10800000" flipH="1">
            <a:off x="3063350" y="1381825"/>
            <a:ext cx="2074200" cy="764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3" name="Google Shape;1753;p75"/>
          <p:cNvCxnSpPr/>
          <p:nvPr/>
        </p:nvCxnSpPr>
        <p:spPr>
          <a:xfrm>
            <a:off x="3055650" y="3516800"/>
            <a:ext cx="2077500" cy="1416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IPv6</a:t>
            </a:r>
            <a:endParaRPr/>
          </a:p>
        </p:txBody>
      </p:sp>
      <p:sp>
        <p:nvSpPr>
          <p:cNvPr id="1759" name="Google Shape;1759;p76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3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was introduced in 1998 to deal with IPv4 address exhaustion.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difference: Addresses are now 128 bits, instead of 32.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Fundamentally, same addressing structure as IPv4.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other minor changes (won't discuss here).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128 bits enough?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</a:t>
            </a:r>
            <a:r>
              <a:rPr lang="en" baseline="30000"/>
              <a:t>128</a:t>
            </a:r>
            <a:r>
              <a:rPr lang="en"/>
              <a:t> ≈ 3.4 × 10</a:t>
            </a:r>
            <a:r>
              <a:rPr lang="en" baseline="30000"/>
              <a:t>38</a:t>
            </a:r>
            <a:r>
              <a:rPr lang="en"/>
              <a:t> possible addresses.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Assigning an address to every second of the universe's history uses 0.000000000000001% of the addresses.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won't run out again.</a:t>
            </a:r>
            <a:endParaRPr/>
          </a:p>
        </p:txBody>
      </p:sp>
      <p:sp>
        <p:nvSpPr>
          <p:cNvPr id="1760" name="Google Shape;1760;p76"/>
          <p:cNvSpPr txBox="1"/>
          <p:nvPr/>
        </p:nvSpPr>
        <p:spPr>
          <a:xfrm>
            <a:off x="107050" y="4515575"/>
            <a:ext cx="35196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IPv5 was an experimental protocol from the 1990s. It was never widely implemented.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7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Addresses</a:t>
            </a:r>
            <a:endParaRPr/>
          </a:p>
        </p:txBody>
      </p:sp>
      <p:sp>
        <p:nvSpPr>
          <p:cNvPr id="1766" name="Google Shape;1766;p77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uses hexadecimal instead of decimal.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2001:0DB8:CAFE:BEEF:DEAD:1234:5678:9012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Colon between every 4 hex digits (16 bits).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Shorthand: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Omit leading zeros per block: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DB8: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/>
              <a:t> →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2001:DB8:0:0:0:0:0:1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Omit a long string of zeros, once per address: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2001:DB8: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0:0:0:0:0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:1</a:t>
            </a:r>
            <a:r>
              <a:rPr lang="en"/>
              <a:t> →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2001:DB8::1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Can still use slash notation for ranges.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2001:0DB8::/32</a:t>
            </a:r>
            <a:r>
              <a:rPr lang="en"/>
              <a:t> has 32 bits fixed, and 2</a:t>
            </a:r>
            <a:r>
              <a:rPr lang="en" baseline="30000"/>
              <a:t>96</a:t>
            </a:r>
            <a:r>
              <a:rPr lang="en"/>
              <a:t> addresses.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7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Addresses</a:t>
            </a:r>
            <a:endParaRPr/>
          </a:p>
        </p:txBody>
      </p:sp>
      <p:sp>
        <p:nvSpPr>
          <p:cNvPr id="1772" name="Google Shape;1772;p78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generally uses the same hierarchical addressing approach as IPv4.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changes: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someone (e.g. ICANN) giving you a prefix, you can pick your own prefix.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Uses a protocol called SLAAC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lang="en" sz="1400" i="1">
                <a:solidFill>
                  <a:schemeClr val="accent3"/>
                </a:solidFill>
              </a:rPr>
              <a:t>Stateless Address Autoconfiguration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Pick a random prefix. If someone else is using it, pick another one.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Works in IPv6 (not IPv4) because there are so many prefixes.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prefixes usually fix at most 64 bits.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Even the smallest network has 2</a:t>
            </a:r>
            <a:r>
              <a:rPr lang="en" baseline="30000"/>
              <a:t>64</a:t>
            </a:r>
            <a:r>
              <a:rPr lang="en"/>
              <a:t> hosts.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7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Adoption</a:t>
            </a:r>
            <a:endParaRPr/>
          </a:p>
        </p:txBody>
      </p:sp>
      <p:sp>
        <p:nvSpPr>
          <p:cNvPr id="1778" name="Google Shape;1778;p7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introduced in the 1990s, but wide adoption started in the 2010s.</a:t>
            </a:r>
            <a:endParaRPr/>
          </a:p>
        </p:txBody>
      </p:sp>
      <p:pic>
        <p:nvPicPr>
          <p:cNvPr id="1779" name="Google Shape;17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38" y="1169900"/>
            <a:ext cx="681617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79"/>
          <p:cNvSpPr/>
          <p:nvPr/>
        </p:nvSpPr>
        <p:spPr>
          <a:xfrm>
            <a:off x="6762213" y="1783125"/>
            <a:ext cx="360900" cy="36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1" name="Google Shape;1781;p79"/>
          <p:cNvCxnSpPr>
            <a:stCxn id="1780" idx="6"/>
          </p:cNvCxnSpPr>
          <p:nvPr/>
        </p:nvCxnSpPr>
        <p:spPr>
          <a:xfrm>
            <a:off x="7123113" y="1963575"/>
            <a:ext cx="56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79"/>
          <p:cNvSpPr txBox="1"/>
          <p:nvPr/>
        </p:nvSpPr>
        <p:spPr>
          <a:xfrm>
            <a:off x="7711799" y="1823657"/>
            <a:ext cx="11778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Today, ~40% of hosts have adopted IPv6.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8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Adoption</a:t>
            </a:r>
            <a:endParaRPr/>
          </a:p>
        </p:txBody>
      </p:sp>
      <p:sp>
        <p:nvSpPr>
          <p:cNvPr id="1788" name="Google Shape;1788;p8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9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Adoption generally correlated with areas where there are many Internet users.</a:t>
            </a:r>
            <a:endParaRPr/>
          </a:p>
        </p:txBody>
      </p:sp>
      <p:pic>
        <p:nvPicPr>
          <p:cNvPr id="1789" name="Google Shape;1789;p80"/>
          <p:cNvPicPr preferRelativeResize="0"/>
          <p:nvPr/>
        </p:nvPicPr>
        <p:blipFill rotWithShape="1">
          <a:blip r:embed="rId3">
            <a:alphaModFix/>
          </a:blip>
          <a:srcRect l="3884" t="5852" r="2953" b="2555"/>
          <a:stretch/>
        </p:blipFill>
        <p:spPr>
          <a:xfrm>
            <a:off x="1777325" y="1381000"/>
            <a:ext cx="5589350" cy="35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8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Adoption – Challenges</a:t>
            </a:r>
            <a:endParaRPr/>
          </a:p>
        </p:txBody>
      </p:sp>
      <p:sp>
        <p:nvSpPr>
          <p:cNvPr id="1795" name="Google Shape;1795;p81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is IPv6 adoption hard?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software and hardware upgrades, from both hosts and routers.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IPv4 and IPv6 are not compatible with each other.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 support both, you need 2 forwarding tables.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way to convert between IPv4 and IPv6.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I support both IPv4 and IPv6, which should I use?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IPv6 usually faster, but other factors could affect your choice.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Main driver for IPv6 adoption: We're running out of IPv4 addresses!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IP Addressing</a:t>
            </a:r>
            <a:endParaRPr/>
          </a:p>
        </p:txBody>
      </p:sp>
      <p:sp>
        <p:nvSpPr>
          <p:cNvPr id="1801" name="Google Shape;1801;p82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on the Internet have addresses (IPv4, IPv6, or both).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addresses are hierarchical.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are assigned in groups to specific organizations.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Wildcard matching means that this can help our forwarding and routing scale better.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Algorithms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graph algorithm do we run to compute paths?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single source shortest-path algorithm will work.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find shortest paths from a single source (the router) to every host.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possible choices: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Bellman-Ford (the original serial version).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Dijkstra's algorithm.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Breadth-first search.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shortest path.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Approximate shortest path.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Parallel single-source shortest path.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Consistency</a:t>
            </a: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18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router can only influence its next hop.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 guarantee that routers compute the same paths!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to ensure that every router is using a "compatible" approach.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797538" y="3379725"/>
            <a:ext cx="285000" cy="285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1559538" y="29987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2321538" y="26177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2321538" y="41417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3235938" y="33797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8" name="Google Shape;258;p31"/>
          <p:cNvCxnSpPr>
            <a:endCxn id="255" idx="1"/>
          </p:cNvCxnSpPr>
          <p:nvPr/>
        </p:nvCxnSpPr>
        <p:spPr>
          <a:xfrm rot="10800000" flipH="1">
            <a:off x="1847838" y="2760225"/>
            <a:ext cx="473700" cy="292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1"/>
          <p:cNvCxnSpPr>
            <a:stCxn id="253" idx="3"/>
            <a:endCxn id="256" idx="1"/>
          </p:cNvCxnSpPr>
          <p:nvPr/>
        </p:nvCxnSpPr>
        <p:spPr>
          <a:xfrm>
            <a:off x="1082538" y="3522225"/>
            <a:ext cx="1239000" cy="76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1"/>
          <p:cNvCxnSpPr>
            <a:stCxn id="256" idx="0"/>
            <a:endCxn id="255" idx="2"/>
          </p:cNvCxnSpPr>
          <p:nvPr/>
        </p:nvCxnSpPr>
        <p:spPr>
          <a:xfrm rot="10800000">
            <a:off x="2464038" y="2902725"/>
            <a:ext cx="0" cy="1239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1"/>
          <p:cNvCxnSpPr>
            <a:stCxn id="257" idx="1"/>
            <a:endCxn id="255" idx="3"/>
          </p:cNvCxnSpPr>
          <p:nvPr/>
        </p:nvCxnSpPr>
        <p:spPr>
          <a:xfrm rot="10800000">
            <a:off x="2606538" y="2760225"/>
            <a:ext cx="629400" cy="76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1"/>
          <p:cNvCxnSpPr>
            <a:stCxn id="256" idx="3"/>
            <a:endCxn id="257" idx="1"/>
          </p:cNvCxnSpPr>
          <p:nvPr/>
        </p:nvCxnSpPr>
        <p:spPr>
          <a:xfrm rot="10800000" flipH="1">
            <a:off x="2606538" y="3522225"/>
            <a:ext cx="629400" cy="762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31"/>
          <p:cNvCxnSpPr>
            <a:stCxn id="253" idx="3"/>
          </p:cNvCxnSpPr>
          <p:nvPr/>
        </p:nvCxnSpPr>
        <p:spPr>
          <a:xfrm rot="10800000" flipH="1">
            <a:off x="1082538" y="3228225"/>
            <a:ext cx="478800" cy="294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31"/>
          <p:cNvCxnSpPr>
            <a:stCxn id="257" idx="3"/>
            <a:endCxn id="265" idx="2"/>
          </p:cNvCxnSpPr>
          <p:nvPr/>
        </p:nvCxnSpPr>
        <p:spPr>
          <a:xfrm>
            <a:off x="3520938" y="3522225"/>
            <a:ext cx="477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31"/>
          <p:cNvSpPr/>
          <p:nvPr/>
        </p:nvSpPr>
        <p:spPr>
          <a:xfrm>
            <a:off x="3997900" y="3379713"/>
            <a:ext cx="285000" cy="285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3235950" y="4141713"/>
            <a:ext cx="285000" cy="285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31"/>
          <p:cNvCxnSpPr>
            <a:stCxn id="256" idx="3"/>
            <a:endCxn id="266" idx="2"/>
          </p:cNvCxnSpPr>
          <p:nvPr/>
        </p:nvCxnSpPr>
        <p:spPr>
          <a:xfrm>
            <a:off x="2606538" y="4284225"/>
            <a:ext cx="629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1"/>
          <p:cNvSpPr/>
          <p:nvPr/>
        </p:nvSpPr>
        <p:spPr>
          <a:xfrm>
            <a:off x="4861088" y="33797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5623088" y="2998725"/>
            <a:ext cx="285000" cy="2850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6385088" y="26177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6385088" y="41417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7299488" y="3379725"/>
            <a:ext cx="285000" cy="285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31"/>
          <p:cNvCxnSpPr>
            <a:endCxn id="270" idx="1"/>
          </p:cNvCxnSpPr>
          <p:nvPr/>
        </p:nvCxnSpPr>
        <p:spPr>
          <a:xfrm rot="10800000" flipH="1">
            <a:off x="5911388" y="2760225"/>
            <a:ext cx="473700" cy="292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1"/>
          <p:cNvCxnSpPr>
            <a:stCxn id="268" idx="3"/>
            <a:endCxn id="271" idx="1"/>
          </p:cNvCxnSpPr>
          <p:nvPr/>
        </p:nvCxnSpPr>
        <p:spPr>
          <a:xfrm>
            <a:off x="5146088" y="3522225"/>
            <a:ext cx="1239000" cy="762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1"/>
          <p:cNvCxnSpPr>
            <a:stCxn id="271" idx="0"/>
            <a:endCxn id="270" idx="2"/>
          </p:cNvCxnSpPr>
          <p:nvPr/>
        </p:nvCxnSpPr>
        <p:spPr>
          <a:xfrm rot="10800000">
            <a:off x="6527588" y="2902725"/>
            <a:ext cx="0" cy="123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1"/>
          <p:cNvCxnSpPr>
            <a:stCxn id="272" idx="1"/>
            <a:endCxn id="270" idx="3"/>
          </p:cNvCxnSpPr>
          <p:nvPr/>
        </p:nvCxnSpPr>
        <p:spPr>
          <a:xfrm rot="10800000">
            <a:off x="6670088" y="2760225"/>
            <a:ext cx="629400" cy="76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1"/>
          <p:cNvCxnSpPr>
            <a:stCxn id="271" idx="3"/>
            <a:endCxn id="272" idx="1"/>
          </p:cNvCxnSpPr>
          <p:nvPr/>
        </p:nvCxnSpPr>
        <p:spPr>
          <a:xfrm rot="10800000" flipH="1">
            <a:off x="6670088" y="3522225"/>
            <a:ext cx="629400" cy="762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1"/>
          <p:cNvCxnSpPr>
            <a:stCxn id="268" idx="3"/>
          </p:cNvCxnSpPr>
          <p:nvPr/>
        </p:nvCxnSpPr>
        <p:spPr>
          <a:xfrm rot="10800000" flipH="1">
            <a:off x="5146088" y="3228225"/>
            <a:ext cx="478800" cy="294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9" name="Google Shape;279;p31"/>
          <p:cNvCxnSpPr>
            <a:stCxn id="272" idx="3"/>
            <a:endCxn id="280" idx="2"/>
          </p:cNvCxnSpPr>
          <p:nvPr/>
        </p:nvCxnSpPr>
        <p:spPr>
          <a:xfrm>
            <a:off x="7584488" y="3522225"/>
            <a:ext cx="477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1"/>
          <p:cNvSpPr/>
          <p:nvPr/>
        </p:nvSpPr>
        <p:spPr>
          <a:xfrm>
            <a:off x="8061450" y="3379713"/>
            <a:ext cx="285000" cy="285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7299500" y="4141713"/>
            <a:ext cx="285000" cy="285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31"/>
          <p:cNvCxnSpPr>
            <a:stCxn id="271" idx="3"/>
            <a:endCxn id="281" idx="2"/>
          </p:cNvCxnSpPr>
          <p:nvPr/>
        </p:nvCxnSpPr>
        <p:spPr>
          <a:xfrm>
            <a:off x="6670088" y="4284225"/>
            <a:ext cx="629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1"/>
          <p:cNvSpPr txBox="1"/>
          <p:nvPr/>
        </p:nvSpPr>
        <p:spPr>
          <a:xfrm>
            <a:off x="5788400" y="4753725"/>
            <a:ext cx="147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R2 forwards to R3.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1724850" y="4753725"/>
            <a:ext cx="1478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R3 forwards to R2.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Consistency</a:t>
            </a:r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Requirements for routers to produce valid, compatible decisions: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Everyone agrees on the network topology.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Everyone is minimizing the same cost metric.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costs are positive.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routers use the same tie-breaking rules.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Routers don't necessarily need to use the same shortest-path algorithm, as long as they follow these rules.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easier to have everyone use the same algorithm.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Link-State Protocols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Learning Graph Topology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IP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Graph Topology</a:t>
            </a: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 CS 168, Spring 2026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ecture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19317</Words>
  <Application>Microsoft Office PowerPoint</Application>
  <PresentationFormat>On-screen Show (16:9)</PresentationFormat>
  <Paragraphs>2612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Roboto Medium</vt:lpstr>
      <vt:lpstr>Consolas</vt:lpstr>
      <vt:lpstr>Roboto</vt:lpstr>
      <vt:lpstr>Roboto Light</vt:lpstr>
      <vt:lpstr>Simple Lecture</vt:lpstr>
      <vt:lpstr>Link-State Protocols</vt:lpstr>
      <vt:lpstr>Routing Protocols – Roadmap</vt:lpstr>
      <vt:lpstr>Link-State Protocols: Definition</vt:lpstr>
      <vt:lpstr>Global Data</vt:lpstr>
      <vt:lpstr>Computing Paths</vt:lpstr>
      <vt:lpstr>Link-State Algorithms</vt:lpstr>
      <vt:lpstr>Ensuring Consistency</vt:lpstr>
      <vt:lpstr>Ensuring Consistency</vt:lpstr>
      <vt:lpstr>Learning Graph Topology</vt:lpstr>
      <vt:lpstr>Steps of Learning Network Graph</vt:lpstr>
      <vt:lpstr>Steps of Learning Network Graph (1/2) – Learn Neighbors</vt:lpstr>
      <vt:lpstr>Steps of Learning Network Graph (2/2) – Propagate Neighbor Information</vt:lpstr>
      <vt:lpstr>Avoiding Infinite Flooding</vt:lpstr>
      <vt:lpstr>Avoiding Infinite Flooding</vt:lpstr>
      <vt:lpstr>Avoiding Infinite Flooding</vt:lpstr>
      <vt:lpstr>Avoiding Infinite Flooding</vt:lpstr>
      <vt:lpstr>Ensuring Reliability</vt:lpstr>
      <vt:lpstr>Ensuring Convergence</vt:lpstr>
      <vt:lpstr>Link-State vs. Distance-Vector</vt:lpstr>
      <vt:lpstr>Hierarchical Addressing</vt:lpstr>
      <vt:lpstr>Scaling Routing</vt:lpstr>
      <vt:lpstr>Hierarchical Addressing – Conceptual</vt:lpstr>
      <vt:lpstr>Hierarchical Addressing – Conceptual</vt:lpstr>
      <vt:lpstr>Hierarchical Addressing – Conceptual</vt:lpstr>
      <vt:lpstr>Hierarchical Addressing – Conceptual</vt:lpstr>
      <vt:lpstr>Implications of Hierarchical Addressing</vt:lpstr>
      <vt:lpstr>Aggregation – Conceptual</vt:lpstr>
      <vt:lpstr>Aggregation – Conceptual</vt:lpstr>
      <vt:lpstr>Assigning Addresses</vt:lpstr>
      <vt:lpstr>Assigning Addresses</vt:lpstr>
      <vt:lpstr>Assigning Addresses, Attempt 1/3 – Early Internet</vt:lpstr>
      <vt:lpstr>Assigning Addresses, Attempt 1/3 – Early Internet</vt:lpstr>
      <vt:lpstr>Assigning Addresses, Attempt 2/3 – Classful Addressing</vt:lpstr>
      <vt:lpstr>Assigning Addresses, Attempt 2/3 – Classful Addressing</vt:lpstr>
      <vt:lpstr>Assigning Addresses, Attempt 2/3 – Classful Addressing</vt:lpstr>
      <vt:lpstr>Assigning Addresses, Attempt 3/3 – CIDR</vt:lpstr>
      <vt:lpstr>Assigning Addresses, Attempt 3/3 – CIDR</vt:lpstr>
      <vt:lpstr>Granular Hierarchical Assignment with CIDR</vt:lpstr>
      <vt:lpstr>Granular Hierarchical Assignment with CIDR</vt:lpstr>
      <vt:lpstr>Writing Addresses</vt:lpstr>
      <vt:lpstr>Writing IPv4 Addresses</vt:lpstr>
      <vt:lpstr>Writing IPv4 Address Ranges</vt:lpstr>
      <vt:lpstr>Writing IPv4 Address Ranges</vt:lpstr>
      <vt:lpstr>Aggregating Routes</vt:lpstr>
      <vt:lpstr>Inter-Domain Routing</vt:lpstr>
      <vt:lpstr>Inter-Domain Routing</vt:lpstr>
      <vt:lpstr>Inter-Domain Routing</vt:lpstr>
      <vt:lpstr>Inter-Domain Routing</vt:lpstr>
      <vt:lpstr>IPv6 Changes</vt:lpstr>
      <vt:lpstr>Running Out of IPv4 Addresses</vt:lpstr>
      <vt:lpstr>Running Out of IPv4 Addresses</vt:lpstr>
      <vt:lpstr>Introducing IPv6</vt:lpstr>
      <vt:lpstr>IPv6 Addresses</vt:lpstr>
      <vt:lpstr>IPv6 Addresses</vt:lpstr>
      <vt:lpstr>IPv6 Adoption</vt:lpstr>
      <vt:lpstr>IPv6 Adoption</vt:lpstr>
      <vt:lpstr>IPv6 Adoption – Challenges</vt:lpstr>
      <vt:lpstr>Summary: IP Addressing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Zonghua Gu</cp:lastModifiedBy>
  <cp:revision>1</cp:revision>
  <dcterms:modified xsi:type="dcterms:W3CDTF">2025-12-31T12:32:29Z</dcterms:modified>
</cp:coreProperties>
</file>